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26"/>
  </p:normalViewPr>
  <p:slideViewPr>
    <p:cSldViewPr snapToGrid="0" snapToObjects="1">
      <p:cViewPr varScale="1">
        <p:scale>
          <a:sx n="161" d="100"/>
          <a:sy n="161" d="100"/>
        </p:scale>
        <p:origin x="78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180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COVER SLIDE</a:t>
            </a:r>
          </a:p>
          <a:p>
            <a:endParaRPr/>
          </a:p>
          <a:p>
            <a:r>
              <a:t>ClinClaw is the admin intelligence layer for health systems — a governed AI agent that lives inside Microsoft Teams. ClinCognition is the parent company. It connects Epic (via FHIR), Microsoft 365 (via Graph), institutional documents (via RAGFlow), and workflow execution (.NET durable jobs) into one governed assistant.</a:t>
            </a:r>
          </a:p>
          <a:p>
            <a:endParaRPr/>
          </a:p>
          <a:p>
            <a:r>
              <a:t>Built at Cincinnati Children's Hospital Medical Center by Ernest Pedapati, MD — a practicing physician board-certified in four specialties with 30 years of software engineering experience.</a:t>
            </a:r>
          </a:p>
          <a:p>
            <a:endParaRPr/>
          </a:p>
          <a:p>
            <a:r>
              <a:t>Pre-seed stage, engineering ~75% complete, seeking health system partners for structured pilot deployments.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BOTTOM LINE:</a:t>
            </a:r>
          </a:p>
          <a:p>
            <a:endParaRPr/>
          </a:p>
          <a:p>
            <a:r>
              <a:t>There's a structural gap between Epic and Microsoft that neither company will close. ClinClaw is a governed AI agent that bridges it.</a:t>
            </a:r>
          </a:p>
          <a:p>
            <a:endParaRPr/>
          </a:p>
          <a:p>
            <a:r>
              <a:t>Abridge is now valued at over $5 billion and proved that physician admin burden is a massive, fundable category. But they solved one slice — clinical documentation. Prior authorizations, patient outreach, scheduling, revenue cycle, regulatory compliance — all still manual, fragmented, spread across 5-10 systems.</a:t>
            </a:r>
          </a:p>
          <a:p>
            <a:endParaRPr/>
          </a:p>
          <a:p>
            <a:r>
              <a:t>ClinClaw solves the rest. And unlike typical AI vendors, it runs on infrastructure the hospital already owns.</a:t>
            </a:r>
          </a:p>
          <a:p>
            <a:endParaRPr/>
          </a:p>
          <a:p>
            <a:r>
              <a:t>We believe brand-name health systems — the institutions with clinical expertise, infrastructure ownership, and patient trust — should shape how this intelligence layer is built. Not big tech. Not EHR vendors.</a:t>
            </a:r>
          </a:p>
          <a:p>
            <a:endParaRPr/>
          </a:p>
          <a:p>
            <a:r>
              <a:t>The health systems that move first get to define the standard. Everyone else adopts it.</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ABRIDGE PROOF POINT:</a:t>
            </a:r>
          </a:p>
          <a:p>
            <a:endParaRPr/>
          </a:p>
          <a:p>
            <a:r>
              <a:t>Abridge is now valued at over $5 billion after raising ~$800M total. They're deployed in 150+ health systems. That's the proof point that physician admin burden is a real, massive, fundable category.</a:t>
            </a:r>
          </a:p>
          <a:p>
            <a:endParaRPr/>
          </a:p>
          <a:p>
            <a:r>
              <a:t>But documentation is maybe 20% of the admin burden. Prior authorizations, patient outreach letters, scheduling workflows, revenue cycle management, regulatory compliance, protocol lookups — all of that is still manual, still fragmented, still spread across 5-10 systems.</a:t>
            </a:r>
          </a:p>
          <a:p>
            <a:endParaRPr/>
          </a:p>
          <a:p>
            <a:r>
              <a:t>THE TWO-PERSONA INSIGHT:</a:t>
            </a:r>
          </a:p>
          <a:p>
            <a:r>
              <a:t>And it's not just physicians. Your operational teams — schedulers, rev cycle analysts, compliance staff, department administrators — carry the same kind of burden. They're cross-referencing the same fragmented systems.</a:t>
            </a:r>
          </a:p>
          <a:p>
            <a:endParaRPr/>
          </a:p>
          <a:p>
            <a:r>
              <a:t>Nobody is building for both personas at once. That's the ClinClaw opportunity: one integration layer that serves clinicians AND operators, because both share the same underlying problem — fragmented context across too many systems.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WHY THIS GAP IS STRUCTURAL:</a:t>
            </a:r>
          </a:p>
          <a:p>
            <a:endParaRPr/>
          </a:p>
          <a:p>
            <a:r>
              <a:t>Microsoft will never build FHIR integrations with clinical governance. That's not their business. Copilot is great for writing emails — it can't synthesize a prior authorization from a patient chart.</a:t>
            </a:r>
          </a:p>
          <a:p>
            <a:endParaRPr/>
          </a:p>
          <a:p>
            <a:r>
              <a:t>Epic is expanding outward, but from a closed system. They don't touch your M365 calendar, SharePoint documents, or Teams workflows. And their business model depends on keeping you inside their ecosystem.</a:t>
            </a:r>
          </a:p>
          <a:p>
            <a:endParaRPr/>
          </a:p>
          <a:p>
            <a:r>
              <a:t>Neither company has an incentive to connect the other's world. Microsoft doesn't want to build healthcare-specific tools. Epic doesn't want to make it easy to use Microsoft instead of Epic's own productivity features.</a:t>
            </a:r>
          </a:p>
          <a:p>
            <a:endParaRPr/>
          </a:p>
          <a:p>
            <a:r>
              <a:t>This isn't temporary. It's structural. And it's exactly the kind of gap where a purpose-built integration layer wins.</a:t>
            </a:r>
          </a:p>
          <a:p>
            <a:endParaRPr/>
          </a:p>
          <a:p>
            <a:r>
              <a:t>You already own both Microsoft and Epic. You've felt this gap every day — clinicians toggling between 10 systems, operators manually cross-referencing data across platforms. The question is whether you wait for someone else to solve it, or help shape the solution.</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 CLINCLAW DOES:</a:t>
            </a:r>
          </a:p>
          <a:p>
            <a:endParaRPr/>
          </a:p>
          <a:p>
            <a:r>
              <a:t>This isn't a chatbot. It's a governed agent that can pull a patient's FHIR record, cross-reference it with payer prior auth requirements, draft the submission, and file it — all from a Teams message.</a:t>
            </a:r>
          </a:p>
          <a:p>
            <a:endParaRPr/>
          </a:p>
          <a:p>
            <a:r>
              <a:t>For operational teams, same architecture: "What's my denial rate trend for cardiology this quarter?" pulls from rev cycle data and institutional documents, synthesized into one answer with citations.</a:t>
            </a:r>
          </a:p>
          <a:p>
            <a:endParaRPr/>
          </a:p>
          <a:p>
            <a:r>
              <a:t>ARCHITECTURE HIGHLIGHTS:</a:t>
            </a:r>
          </a:p>
          <a:p>
            <a:r>
              <a:t>- Five operational planes: Knowledge (RAG), Productivity (Graph), Clinical (FHIR), Execution (.NET durable jobs), Governance (metadata policies)</a:t>
            </a:r>
          </a:p>
          <a:p>
            <a:r>
              <a:t>- Three retrieval modes: OFF → PRODSAFE → DEVAGGRESSIVE</a:t>
            </a:r>
          </a:p>
          <a:p>
            <a:r>
              <a:t>- Every document tagged with source, class, workspace, and sensitivity at ingest</a:t>
            </a:r>
          </a:p>
          <a:p>
            <a:r>
              <a:t>- Every access logged, every output source-grounded</a:t>
            </a:r>
          </a:p>
          <a:p>
            <a:endParaRPr/>
          </a:p>
          <a:p>
            <a:r>
              <a:t>FOUNDER:</a:t>
            </a:r>
          </a:p>
          <a:p>
            <a:r>
              <a:t>Ernest Pedapati, MD — practicing physician at Cincinnati Children's, board-certified in pediatrics, psychiatry, neurology, and addiction medicine. 30 years of software engineering. NIH-funded researcher. Built ClinClaw because he lives this problem every day.</a:t>
            </a:r>
          </a:p>
          <a:p>
            <a:endParaRPr/>
          </a:p>
          <a:p>
            <a:r>
              <a:t>DEMO VIDEOS available at clinclaw.com showing the full Teams experience, multi-system workflows, and rapid skill development.</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WHY DATA OWNERSHIP MATTERS:</a:t>
            </a:r>
          </a:p>
          <a:p>
            <a:endParaRPr/>
          </a:p>
          <a:p>
            <a:r>
              <a:t>How many health systems are paying for Azure AND paying an AI vendor to host on Azure? You're buying your own stack twice.</a:t>
            </a:r>
          </a:p>
          <a:p>
            <a:endParaRPr/>
          </a:p>
          <a:p>
            <a:r>
              <a:t>ClinClaw deploys as Docker containers on a VM you provision. Your IT team controls the host. Your data never leaves your tenant. We ship baked images — you own everything else. Zero internet required after deployment.</a:t>
            </a:r>
          </a:p>
          <a:p>
            <a:endParaRPr/>
          </a:p>
          <a:p>
            <a:r>
              <a:t>This isn't just a cost argument — it's a governance argument:</a:t>
            </a:r>
          </a:p>
          <a:p>
            <a:r>
              <a:t>- Your CISO doesn't need to evaluate a new cloud</a:t>
            </a:r>
          </a:p>
          <a:p>
            <a:r>
              <a:t>- Your compliance team doesn't need a new BAA</a:t>
            </a:r>
          </a:p>
          <a:p>
            <a:r>
              <a:t>- Your procurement team doesn't need to negotiate data residency</a:t>
            </a:r>
          </a:p>
          <a:p>
            <a:r>
              <a:t>- Your security team doesn't need to monitor another vendor's infrastructure</a:t>
            </a:r>
          </a:p>
          <a:p>
            <a:endParaRPr/>
          </a:p>
          <a:p>
            <a:r>
              <a:t>DEPLOYMENT MODEL:</a:t>
            </a:r>
          </a:p>
          <a:p>
            <a:r>
              <a:t>Hospital IT provisions a Linux host or Azure VM. ClinClaw ships baked Docker images (Bot, Executor, PostgreSQL, MinIO). Users just add a Teams app from the tenant catalog.</a:t>
            </a:r>
          </a:p>
          <a:p>
            <a:endParaRPr/>
          </a:p>
          <a:p>
            <a:r>
              <a:t>Pilot: 5-20 users  |  Department: 50-200  |  Enterprise: 500+</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STRATEGIC CASE FOR HEALTH SYSTEM OWNERSHIP:</a:t>
            </a:r>
          </a:p>
          <a:p>
            <a:endParaRPr/>
          </a:p>
          <a:p>
            <a:r>
              <a:t>Every major wave in healthcare IT has been shaped by early movers. Epic became Epic because a handful of academic medical centers bet on them early and helped define what an EHR should be.</a:t>
            </a:r>
          </a:p>
          <a:p>
            <a:endParaRPr/>
          </a:p>
          <a:p>
            <a:r>
              <a:t>The same dynamic is playing out now with the AI intelligence layer. Someone is going to build the governed integration between EHR data, productivity tools, and institutional knowledge. The question is: will it be shaped by big tech (who don't understand clinical workflows), by EHR vendors (who want to keep you locked in), or by health systems themselves?</a:t>
            </a:r>
          </a:p>
          <a:p>
            <a:endParaRPr/>
          </a:p>
          <a:p>
            <a:r>
              <a:t>Cincinnati Children's is building it. We believe brand-name health systems should help prove it scales — and in doing so, ensure that health systems, not big tech, shape what this layer becomes.</a:t>
            </a:r>
          </a:p>
          <a:p>
            <a:endParaRPr/>
          </a:p>
          <a:p>
            <a:r>
              <a:t>FOR ANY BRAND-NAME HEALTH SYSTEM:</a:t>
            </a:r>
          </a:p>
          <a:p>
            <a:r>
              <a:t>- Your brand carries enormous weight with other health systems</a:t>
            </a:r>
          </a:p>
          <a:p>
            <a:r>
              <a:t>- A co-validation study with CCHMC and your institution is a powerful proof point</a:t>
            </a:r>
          </a:p>
          <a:p>
            <a:r>
              <a:t>- Early partnership means direct input on roadmap and use case priorities</a:t>
            </a:r>
          </a:p>
          <a:p>
            <a:r>
              <a:t>- This is a strategic play, not a tool purchase</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ASK:</a:t>
            </a:r>
          </a:p>
          <a:p>
            <a:endParaRPr/>
          </a:p>
          <a:p>
            <a:r>
              <a:t>We're not asking you to buy software. We're asking you to deploy it with one department — 5 to 20 users, 90 days — and let your people tell you whether this works.</a:t>
            </a:r>
          </a:p>
          <a:p>
            <a:endParaRPr/>
          </a:p>
          <a:p>
            <a:r>
              <a:t>THE DEPLOYMENT IS LOW-RISK:</a:t>
            </a:r>
          </a:p>
          <a:p>
            <a:r>
              <a:t>- Runs on your infrastructure — your IT controls the host</a:t>
            </a:r>
          </a:p>
          <a:p>
            <a:r>
              <a:t>- Uses your existing licenses — no new vendor cloud, no new BAAs</a:t>
            </a:r>
          </a:p>
          <a:p>
            <a:r>
              <a:t>- Users just add a Teams app — no new software, no training</a:t>
            </a:r>
          </a:p>
          <a:p>
            <a:r>
              <a:t>- We handle deployment, onboarding, and measurement</a:t>
            </a:r>
          </a:p>
          <a:p>
            <a:endParaRPr/>
          </a:p>
          <a:p>
            <a:r>
              <a:t>WHAT COMES OUT OF A SUCCESSFUL PILOT:</a:t>
            </a:r>
          </a:p>
          <a:p>
            <a:r>
              <a:t>- Quantified ROI on admin time reduction</a:t>
            </a:r>
          </a:p>
          <a:p>
            <a:r>
              <a:t>- User satisfaction data from clinical and operational personas</a:t>
            </a:r>
          </a:p>
          <a:p>
            <a:r>
              <a:t>- Co-authored publication with CCHMC (IRB-approved evaluation protocol already in place)</a:t>
            </a:r>
          </a:p>
          <a:p>
            <a:r>
              <a:t>- Foundation for department-wide or enterprise deployment</a:t>
            </a:r>
          </a:p>
          <a:p>
            <a:endParaRPr/>
          </a:p>
          <a:p>
            <a:r>
              <a:t>THE CO-HERO NARRATIVE:</a:t>
            </a:r>
          </a:p>
          <a:p>
            <a:r>
              <a:t>Cincinnati Children's originated ClinCognition. Your health system helps validate and scale it. Together, leading academic medical centers prove that health systems — not big tech — should own the intelligence layer.</a:t>
            </a:r>
          </a:p>
          <a:p>
            <a:endParaRPr/>
          </a:p>
          <a:p>
            <a:r>
              <a:t>TEAM:</a:t>
            </a:r>
          </a:p>
          <a:p>
            <a:r>
              <a:t>- Ernest V. Pedapati, MD — CTO. Practicing physician at CCHMC, board-certified in 4 specialties, 30 years software engineering, NIH-funded researcher.</a:t>
            </a:r>
          </a:p>
          <a:p>
            <a:r>
              <a:t>- Craig A. Erickson, MD — CMO. CEO CinciNeuro, industry drug-development leadership.</a:t>
            </a:r>
          </a:p>
          <a:p>
            <a:r>
              <a:t>- David Hutten — CEO, Strategy &amp; Partnership Development.</a:t>
            </a:r>
          </a:p>
          <a:p>
            <a:endParaRPr/>
          </a:p>
          <a:p>
            <a:r>
              <a:t>DEMO VIDEOS and detailed value proposition available at clinclaw.com.</a:t>
            </a:r>
          </a:p>
          <a:p>
            <a:endParaRPr/>
          </a:p>
          <a:p>
            <a:r>
              <a:t>NEXT STEP: Schedule a 30-minute demo with your clinical informatics team.</a:t>
            </a:r>
          </a:p>
          <a:p>
            <a:endParaRP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3/30/26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3/30/26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3/30/26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3/30/26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3/30/26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C2D4A"/>
        </a:solidFill>
        <a:effectLst/>
      </p:bgPr>
    </p:bg>
    <p:spTree>
      <p:nvGrpSpPr>
        <p:cNvPr id="1" name=""/>
        <p:cNvGrpSpPr/>
        <p:nvPr/>
      </p:nvGrpSpPr>
      <p:grpSpPr>
        <a:xfrm>
          <a:off x="0" y="0"/>
          <a:ext cx="0" cy="0"/>
          <a:chOff x="0" y="0"/>
          <a:chExt cx="0" cy="0"/>
        </a:xfrm>
      </p:grpSpPr>
      <p:sp>
        <p:nvSpPr>
          <p:cNvPr id="2" name="TextBox 1"/>
          <p:cNvSpPr txBox="1"/>
          <p:nvPr/>
        </p:nvSpPr>
        <p:spPr>
          <a:xfrm>
            <a:off x="731520" y="822960"/>
            <a:ext cx="7680960" cy="365760"/>
          </a:xfrm>
          <a:prstGeom prst="rect">
            <a:avLst/>
          </a:prstGeom>
          <a:noFill/>
        </p:spPr>
        <p:txBody>
          <a:bodyPr wrap="square">
            <a:spAutoFit/>
          </a:bodyPr>
          <a:lstStyle/>
          <a:p>
            <a:pPr algn="l"/>
            <a:r>
              <a:rPr sz="1600" b="0" i="0">
                <a:solidFill>
                  <a:srgbClr val="9E95A2"/>
                </a:solidFill>
              </a:rPr>
              <a:t>ClinCognition</a:t>
            </a:r>
          </a:p>
        </p:txBody>
      </p:sp>
      <p:sp>
        <p:nvSpPr>
          <p:cNvPr id="3" name="TextBox 2"/>
          <p:cNvSpPr txBox="1"/>
          <p:nvPr/>
        </p:nvSpPr>
        <p:spPr>
          <a:xfrm>
            <a:off x="731520" y="1188720"/>
            <a:ext cx="7680960" cy="1097280"/>
          </a:xfrm>
          <a:prstGeom prst="rect">
            <a:avLst/>
          </a:prstGeom>
          <a:noFill/>
        </p:spPr>
        <p:txBody>
          <a:bodyPr wrap="square">
            <a:spAutoFit/>
          </a:bodyPr>
          <a:lstStyle/>
          <a:p>
            <a:r>
              <a:rPr sz="6000" b="1">
                <a:solidFill>
                  <a:srgbClr val="FFFFFF"/>
                </a:solidFill>
              </a:rPr>
              <a:t>Clin</a:t>
            </a:r>
            <a:r>
              <a:rPr sz="6000" b="1">
                <a:solidFill>
                  <a:srgbClr val="D4788E"/>
                </a:solidFill>
              </a:rPr>
              <a:t>Claw</a:t>
            </a:r>
          </a:p>
        </p:txBody>
      </p:sp>
      <p:sp>
        <p:nvSpPr>
          <p:cNvPr id="4" name="TextBox 3"/>
          <p:cNvSpPr txBox="1"/>
          <p:nvPr/>
        </p:nvSpPr>
        <p:spPr>
          <a:xfrm>
            <a:off x="731520" y="2286000"/>
            <a:ext cx="7680960" cy="457200"/>
          </a:xfrm>
          <a:prstGeom prst="rect">
            <a:avLst/>
          </a:prstGeom>
          <a:noFill/>
        </p:spPr>
        <p:txBody>
          <a:bodyPr wrap="square">
            <a:spAutoFit/>
          </a:bodyPr>
          <a:lstStyle/>
          <a:p>
            <a:pPr algn="l"/>
            <a:r>
              <a:rPr sz="2000" b="0" i="1">
                <a:solidFill>
                  <a:srgbClr val="C4BCC8"/>
                </a:solidFill>
              </a:rPr>
              <a:t>The admin intelligence layer for health systems</a:t>
            </a:r>
          </a:p>
        </p:txBody>
      </p:sp>
      <p:sp>
        <p:nvSpPr>
          <p:cNvPr id="5" name="TextBox 4"/>
          <p:cNvSpPr txBox="1"/>
          <p:nvPr/>
        </p:nvSpPr>
        <p:spPr>
          <a:xfrm>
            <a:off x="731520" y="2926080"/>
            <a:ext cx="7680960" cy="365760"/>
          </a:xfrm>
          <a:prstGeom prst="rect">
            <a:avLst/>
          </a:prstGeom>
          <a:noFill/>
        </p:spPr>
        <p:txBody>
          <a:bodyPr wrap="square">
            <a:spAutoFit/>
          </a:bodyPr>
          <a:lstStyle/>
          <a:p>
            <a:pPr algn="l"/>
            <a:r>
              <a:rPr sz="1400" b="0" i="1">
                <a:solidFill>
                  <a:srgbClr val="9E95A2"/>
                </a:solidFill>
              </a:rPr>
              <a:t>A governed AI agent in Microsoft Teams</a:t>
            </a:r>
          </a:p>
        </p:txBody>
      </p:sp>
      <p:sp>
        <p:nvSpPr>
          <p:cNvPr id="6" name="TextBox 5"/>
          <p:cNvSpPr txBox="1"/>
          <p:nvPr/>
        </p:nvSpPr>
        <p:spPr>
          <a:xfrm>
            <a:off x="731520" y="4297680"/>
            <a:ext cx="4572000" cy="274320"/>
          </a:xfrm>
          <a:prstGeom prst="rect">
            <a:avLst/>
          </a:prstGeom>
          <a:noFill/>
        </p:spPr>
        <p:txBody>
          <a:bodyPr wrap="square">
            <a:spAutoFit/>
          </a:bodyPr>
          <a:lstStyle/>
          <a:p>
            <a:pPr algn="l"/>
            <a:r>
              <a:rPr sz="1000" b="0" i="0">
                <a:solidFill>
                  <a:srgbClr val="9E95A2"/>
                </a:solidFill>
              </a:rPr>
              <a:t>Pre-Seed  |  Developed at Cincinnati Children’s Hospital Medical Center</a:t>
            </a:r>
          </a:p>
        </p:txBody>
      </p:sp>
      <p:sp>
        <p:nvSpPr>
          <p:cNvPr id="7" name="TextBox 6"/>
          <p:cNvSpPr txBox="1"/>
          <p:nvPr/>
        </p:nvSpPr>
        <p:spPr>
          <a:xfrm>
            <a:off x="5943600" y="4297680"/>
            <a:ext cx="2743200" cy="274320"/>
          </a:xfrm>
          <a:prstGeom prst="rect">
            <a:avLst/>
          </a:prstGeom>
          <a:noFill/>
        </p:spPr>
        <p:txBody>
          <a:bodyPr wrap="square">
            <a:spAutoFit/>
          </a:bodyPr>
          <a:lstStyle/>
          <a:p>
            <a:pPr algn="r"/>
            <a:r>
              <a:rPr sz="1000" b="0" i="0">
                <a:solidFill>
                  <a:srgbClr val="9E95A2"/>
                </a:solidFill>
              </a:rPr>
              <a:t>Confidential  |  March 2026</a:t>
            </a:r>
          </a:p>
        </p:txBody>
      </p:sp>
      <p:pic>
        <p:nvPicPr>
          <p:cNvPr id="9" name="Picture 9" descr="Picture 9">
            <a:extLst>
              <a:ext uri="{FF2B5EF4-FFF2-40B4-BE49-F238E27FC236}">
                <a16:creationId xmlns:a16="http://schemas.microsoft.com/office/drawing/2014/main" id="{4C29C86D-EBB0-2718-B340-6DB8D9F126D2}"/>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203882" y="3025968"/>
            <a:ext cx="1411860" cy="1149594"/>
          </a:xfrm>
          <a:prstGeom prst="rect">
            <a:avLst/>
          </a:prstGeom>
          <a:ln w="12700" cap="flat">
            <a:noFill/>
            <a:miter lim="400000"/>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2F6"/>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228600"/>
            <a:ext cx="3657600" cy="274320"/>
          </a:xfrm>
          <a:prstGeom prst="rect">
            <a:avLst/>
          </a:prstGeom>
          <a:noFill/>
        </p:spPr>
        <p:txBody>
          <a:bodyPr wrap="none">
            <a:spAutoFit/>
          </a:bodyPr>
          <a:lstStyle/>
          <a:p>
            <a:r>
              <a:rPr sz="1100" b="1">
                <a:solidFill>
                  <a:srgbClr val="9E527C"/>
                </a:solidFill>
              </a:rPr>
              <a:t>BOTTOM LINE UP FRONT</a:t>
            </a:r>
          </a:p>
        </p:txBody>
      </p:sp>
      <p:sp>
        <p:nvSpPr>
          <p:cNvPr id="4" name="TextBox 3"/>
          <p:cNvSpPr txBox="1"/>
          <p:nvPr/>
        </p:nvSpPr>
        <p:spPr>
          <a:xfrm>
            <a:off x="548640" y="457200"/>
            <a:ext cx="8046720" cy="914400"/>
          </a:xfrm>
          <a:prstGeom prst="rect">
            <a:avLst/>
          </a:prstGeom>
          <a:noFill/>
        </p:spPr>
        <p:txBody>
          <a:bodyPr wrap="square">
            <a:spAutoFit/>
          </a:bodyPr>
          <a:lstStyle/>
          <a:p>
            <a:r>
              <a:rPr sz="2600" b="1">
                <a:solidFill>
                  <a:srgbClr val="1E1A20"/>
                </a:solidFill>
              </a:rPr>
              <a:t>Brand-name health systems have a generational opportunity to own what big tech can’t build.</a:t>
            </a:r>
          </a:p>
        </p:txBody>
      </p:sp>
      <p:sp>
        <p:nvSpPr>
          <p:cNvPr id="5" name="TextBox 4"/>
          <p:cNvSpPr txBox="1"/>
          <p:nvPr/>
        </p:nvSpPr>
        <p:spPr>
          <a:xfrm>
            <a:off x="548640" y="1349941"/>
            <a:ext cx="8046720" cy="457200"/>
          </a:xfrm>
          <a:prstGeom prst="rect">
            <a:avLst/>
          </a:prstGeom>
          <a:noFill/>
        </p:spPr>
        <p:txBody>
          <a:bodyPr wrap="square">
            <a:spAutoFit/>
          </a:bodyPr>
          <a:lstStyle/>
          <a:p>
            <a:r>
              <a:rPr sz="1400" i="1" dirty="0">
                <a:solidFill>
                  <a:srgbClr val="7A6F7E"/>
                </a:solidFill>
              </a:rPr>
              <a:t>Cincinnati Children’s is building the integration layer between EHR and everything else. We want your health system to help prove it scales.</a:t>
            </a:r>
          </a:p>
        </p:txBody>
      </p:sp>
      <p:sp>
        <p:nvSpPr>
          <p:cNvPr id="6" name="Rectangle 5"/>
          <p:cNvSpPr/>
          <p:nvPr/>
        </p:nvSpPr>
        <p:spPr>
          <a:xfrm>
            <a:off x="548640" y="2004462"/>
            <a:ext cx="8046720" cy="640080"/>
          </a:xfrm>
          <a:prstGeom prst="rect">
            <a:avLst/>
          </a:prstGeom>
          <a:solidFill>
            <a:srgbClr val="F2E0E8"/>
          </a:solidFill>
          <a:ln w="19050">
            <a:solidFill>
              <a:srgbClr val="9E52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77240" y="2095901"/>
            <a:ext cx="7589520" cy="457200"/>
          </a:xfrm>
          <a:prstGeom prst="rect">
            <a:avLst/>
          </a:prstGeom>
          <a:noFill/>
        </p:spPr>
        <p:txBody>
          <a:bodyPr wrap="square">
            <a:spAutoFit/>
          </a:bodyPr>
          <a:lstStyle/>
          <a:p>
            <a:pPr algn="l"/>
            <a:r>
              <a:rPr sz="1200" b="1" i="0">
                <a:solidFill>
                  <a:srgbClr val="1E1A20"/>
                </a:solidFill>
              </a:rPr>
              <a:t>ClinClaw is a governed AI agent that connects Epic, M365, and institutional knowledge inside Microsoft Teams. It’s ~75% engineered, live at CCHMC, and ready for a second site.</a:t>
            </a:r>
          </a:p>
        </p:txBody>
      </p:sp>
      <p:sp>
        <p:nvSpPr>
          <p:cNvPr id="8" name="Rectangle 7"/>
          <p:cNvSpPr/>
          <p:nvPr/>
        </p:nvSpPr>
        <p:spPr>
          <a:xfrm>
            <a:off x="548640" y="2827422"/>
            <a:ext cx="8046720" cy="54864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548640" y="2827422"/>
            <a:ext cx="54864" cy="548640"/>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49808" y="2806729"/>
            <a:ext cx="2286000" cy="228600"/>
          </a:xfrm>
          <a:prstGeom prst="rect">
            <a:avLst/>
          </a:prstGeom>
          <a:noFill/>
        </p:spPr>
        <p:txBody>
          <a:bodyPr wrap="square">
            <a:spAutoFit/>
          </a:bodyPr>
          <a:lstStyle/>
          <a:p>
            <a:pPr algn="l"/>
            <a:r>
              <a:rPr sz="1100" b="1" i="0">
                <a:solidFill>
                  <a:srgbClr val="9E527C"/>
                </a:solidFill>
              </a:rPr>
              <a:t>The category is proven</a:t>
            </a:r>
          </a:p>
        </p:txBody>
      </p:sp>
      <p:sp>
        <p:nvSpPr>
          <p:cNvPr id="11" name="TextBox 10"/>
          <p:cNvSpPr txBox="1"/>
          <p:nvPr/>
        </p:nvSpPr>
        <p:spPr>
          <a:xfrm>
            <a:off x="749808" y="3026185"/>
            <a:ext cx="7589520" cy="274320"/>
          </a:xfrm>
          <a:prstGeom prst="rect">
            <a:avLst/>
          </a:prstGeom>
          <a:noFill/>
        </p:spPr>
        <p:txBody>
          <a:bodyPr wrap="square">
            <a:spAutoFit/>
          </a:bodyPr>
          <a:lstStyle/>
          <a:p>
            <a:pPr algn="l"/>
            <a:r>
              <a:rPr sz="1000" b="0" i="0" dirty="0">
                <a:solidFill>
                  <a:srgbClr val="7A6F7E"/>
                </a:solidFill>
              </a:rPr>
              <a:t>Abridge is valued at $5B+. They solved clinical documentation. Nobody has solved the rest — prior </a:t>
            </a:r>
            <a:r>
              <a:rPr sz="1000" b="0" i="0" dirty="0" err="1">
                <a:solidFill>
                  <a:srgbClr val="7A6F7E"/>
                </a:solidFill>
              </a:rPr>
              <a:t>auths</a:t>
            </a:r>
            <a:r>
              <a:rPr sz="1000" b="0" i="0" dirty="0">
                <a:solidFill>
                  <a:srgbClr val="7A6F7E"/>
                </a:solidFill>
              </a:rPr>
              <a:t>, scheduling, rev cycle, regulatory compliance.</a:t>
            </a:r>
          </a:p>
        </p:txBody>
      </p:sp>
      <p:sp>
        <p:nvSpPr>
          <p:cNvPr id="12" name="Rectangle 11"/>
          <p:cNvSpPr/>
          <p:nvPr/>
        </p:nvSpPr>
        <p:spPr>
          <a:xfrm>
            <a:off x="548640" y="3449214"/>
            <a:ext cx="8046720" cy="54864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548640" y="3449214"/>
            <a:ext cx="54864" cy="548640"/>
          </a:xfrm>
          <a:prstGeom prst="rect">
            <a:avLst/>
          </a:prstGeom>
          <a:solidFill>
            <a:srgbClr val="3E3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49808" y="3476646"/>
            <a:ext cx="2286000" cy="228600"/>
          </a:xfrm>
          <a:prstGeom prst="rect">
            <a:avLst/>
          </a:prstGeom>
          <a:noFill/>
        </p:spPr>
        <p:txBody>
          <a:bodyPr wrap="square">
            <a:spAutoFit/>
          </a:bodyPr>
          <a:lstStyle/>
          <a:p>
            <a:pPr algn="l"/>
            <a:r>
              <a:rPr sz="1100" b="1" i="0">
                <a:solidFill>
                  <a:srgbClr val="3E3542"/>
                </a:solidFill>
              </a:rPr>
              <a:t>The gap is structural</a:t>
            </a:r>
          </a:p>
        </p:txBody>
      </p:sp>
      <p:sp>
        <p:nvSpPr>
          <p:cNvPr id="15" name="TextBox 14"/>
          <p:cNvSpPr txBox="1"/>
          <p:nvPr/>
        </p:nvSpPr>
        <p:spPr>
          <a:xfrm>
            <a:off x="749808" y="3696102"/>
            <a:ext cx="7589520" cy="274320"/>
          </a:xfrm>
          <a:prstGeom prst="rect">
            <a:avLst/>
          </a:prstGeom>
          <a:noFill/>
        </p:spPr>
        <p:txBody>
          <a:bodyPr wrap="square">
            <a:spAutoFit/>
          </a:bodyPr>
          <a:lstStyle/>
          <a:p>
            <a:pPr algn="l"/>
            <a:r>
              <a:rPr sz="1000" b="0" i="0">
                <a:solidFill>
                  <a:srgbClr val="7A6F7E"/>
                </a:solidFill>
              </a:rPr>
              <a:t>Microsoft can’t do clinical. Epic can’t do the rest of the stack. Neither will bridge the gap for each other. This is permanent.</a:t>
            </a:r>
          </a:p>
        </p:txBody>
      </p:sp>
      <p:sp>
        <p:nvSpPr>
          <p:cNvPr id="16" name="Rectangle 15"/>
          <p:cNvSpPr/>
          <p:nvPr/>
        </p:nvSpPr>
        <p:spPr>
          <a:xfrm>
            <a:off x="548640" y="4071006"/>
            <a:ext cx="8046720" cy="54864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548640" y="4071006"/>
            <a:ext cx="54864" cy="548640"/>
          </a:xfrm>
          <a:prstGeom prst="rect">
            <a:avLst/>
          </a:prstGeom>
          <a:solidFill>
            <a:srgbClr val="93A8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49808" y="4098438"/>
            <a:ext cx="2286000" cy="228600"/>
          </a:xfrm>
          <a:prstGeom prst="rect">
            <a:avLst/>
          </a:prstGeom>
          <a:noFill/>
        </p:spPr>
        <p:txBody>
          <a:bodyPr wrap="square">
            <a:spAutoFit/>
          </a:bodyPr>
          <a:lstStyle/>
          <a:p>
            <a:pPr algn="l"/>
            <a:r>
              <a:rPr sz="1100" b="1" i="0">
                <a:solidFill>
                  <a:srgbClr val="93A84A"/>
                </a:solidFill>
              </a:rPr>
              <a:t>First movers set the standard</a:t>
            </a:r>
          </a:p>
        </p:txBody>
      </p:sp>
      <p:sp>
        <p:nvSpPr>
          <p:cNvPr id="19" name="TextBox 18"/>
          <p:cNvSpPr txBox="1"/>
          <p:nvPr/>
        </p:nvSpPr>
        <p:spPr>
          <a:xfrm>
            <a:off x="749808" y="4317894"/>
            <a:ext cx="7589520" cy="274320"/>
          </a:xfrm>
          <a:prstGeom prst="rect">
            <a:avLst/>
          </a:prstGeom>
          <a:noFill/>
        </p:spPr>
        <p:txBody>
          <a:bodyPr wrap="square">
            <a:spAutoFit/>
          </a:bodyPr>
          <a:lstStyle/>
          <a:p>
            <a:pPr algn="l"/>
            <a:r>
              <a:rPr sz="1000" b="0" i="0">
                <a:solidFill>
                  <a:srgbClr val="7A6F7E"/>
                </a:solidFill>
              </a:rPr>
              <a:t>Health systems that move now don’t just adopt the intelligence layer — they shape it. The institutions with clinical expertise should own this.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2F6"/>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228600"/>
            <a:ext cx="3657600" cy="274320"/>
          </a:xfrm>
          <a:prstGeom prst="rect">
            <a:avLst/>
          </a:prstGeom>
          <a:noFill/>
        </p:spPr>
        <p:txBody>
          <a:bodyPr wrap="none">
            <a:spAutoFit/>
          </a:bodyPr>
          <a:lstStyle/>
          <a:p>
            <a:r>
              <a:rPr sz="1100" b="1">
                <a:solidFill>
                  <a:srgbClr val="9E527C"/>
                </a:solidFill>
              </a:rPr>
              <a:t>THE CATEGORY IS PROVEN</a:t>
            </a:r>
          </a:p>
        </p:txBody>
      </p:sp>
      <p:sp>
        <p:nvSpPr>
          <p:cNvPr id="4" name="TextBox 3"/>
          <p:cNvSpPr txBox="1"/>
          <p:nvPr/>
        </p:nvSpPr>
        <p:spPr>
          <a:xfrm>
            <a:off x="548640" y="457200"/>
            <a:ext cx="8046720" cy="914400"/>
          </a:xfrm>
          <a:prstGeom prst="rect">
            <a:avLst/>
          </a:prstGeom>
          <a:noFill/>
        </p:spPr>
        <p:txBody>
          <a:bodyPr wrap="square">
            <a:spAutoFit/>
          </a:bodyPr>
          <a:lstStyle/>
          <a:p>
            <a:r>
              <a:rPr sz="3000" b="1">
                <a:solidFill>
                  <a:srgbClr val="1E1A20"/>
                </a:solidFill>
              </a:rPr>
              <a:t>Documentation AI was the opening act</a:t>
            </a:r>
          </a:p>
        </p:txBody>
      </p:sp>
      <p:sp>
        <p:nvSpPr>
          <p:cNvPr id="5" name="TextBox 4"/>
          <p:cNvSpPr txBox="1"/>
          <p:nvPr/>
        </p:nvSpPr>
        <p:spPr>
          <a:xfrm>
            <a:off x="548640" y="1005840"/>
            <a:ext cx="8046720" cy="457200"/>
          </a:xfrm>
          <a:prstGeom prst="rect">
            <a:avLst/>
          </a:prstGeom>
          <a:noFill/>
        </p:spPr>
        <p:txBody>
          <a:bodyPr wrap="square">
            <a:spAutoFit/>
          </a:bodyPr>
          <a:lstStyle/>
          <a:p>
            <a:r>
              <a:rPr sz="1400" i="1">
                <a:solidFill>
                  <a:srgbClr val="7A6F7E"/>
                </a:solidFill>
              </a:rPr>
              <a:t>Abridge proved the category is massive. ClinClaw solves the rest.</a:t>
            </a:r>
          </a:p>
        </p:txBody>
      </p:sp>
      <p:sp>
        <p:nvSpPr>
          <p:cNvPr id="6" name="Rectangle 5"/>
          <p:cNvSpPr/>
          <p:nvPr/>
        </p:nvSpPr>
        <p:spPr>
          <a:xfrm>
            <a:off x="548640" y="1417320"/>
            <a:ext cx="3840480" cy="146304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48640" y="1417320"/>
            <a:ext cx="54864" cy="1463040"/>
          </a:xfrm>
          <a:prstGeom prst="rect">
            <a:avLst/>
          </a:prstGeom>
          <a:solidFill>
            <a:srgbClr val="3E3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49808" y="1490472"/>
            <a:ext cx="3474720" cy="274320"/>
          </a:xfrm>
          <a:prstGeom prst="rect">
            <a:avLst/>
          </a:prstGeom>
          <a:noFill/>
        </p:spPr>
        <p:txBody>
          <a:bodyPr wrap="square">
            <a:spAutoFit/>
          </a:bodyPr>
          <a:lstStyle/>
          <a:p>
            <a:pPr algn="l"/>
            <a:r>
              <a:rPr sz="1400" b="1" i="0">
                <a:solidFill>
                  <a:srgbClr val="3E3542"/>
                </a:solidFill>
              </a:rPr>
              <a:t>What Abridge proved</a:t>
            </a:r>
          </a:p>
        </p:txBody>
      </p:sp>
      <p:sp>
        <p:nvSpPr>
          <p:cNvPr id="9" name="TextBox 8"/>
          <p:cNvSpPr txBox="1"/>
          <p:nvPr/>
        </p:nvSpPr>
        <p:spPr>
          <a:xfrm>
            <a:off x="749808" y="1783080"/>
            <a:ext cx="1828800" cy="457200"/>
          </a:xfrm>
          <a:prstGeom prst="rect">
            <a:avLst/>
          </a:prstGeom>
          <a:noFill/>
        </p:spPr>
        <p:txBody>
          <a:bodyPr wrap="square">
            <a:spAutoFit/>
          </a:bodyPr>
          <a:lstStyle/>
          <a:p>
            <a:pPr algn="l"/>
            <a:r>
              <a:rPr sz="3600" b="1" i="0">
                <a:solidFill>
                  <a:srgbClr val="3E3542"/>
                </a:solidFill>
              </a:rPr>
              <a:t>$5B+</a:t>
            </a:r>
          </a:p>
        </p:txBody>
      </p:sp>
      <p:sp>
        <p:nvSpPr>
          <p:cNvPr id="10" name="TextBox 9"/>
          <p:cNvSpPr txBox="1"/>
          <p:nvPr/>
        </p:nvSpPr>
        <p:spPr>
          <a:xfrm>
            <a:off x="2194560" y="1901952"/>
            <a:ext cx="1371600" cy="274320"/>
          </a:xfrm>
          <a:prstGeom prst="rect">
            <a:avLst/>
          </a:prstGeom>
          <a:noFill/>
        </p:spPr>
        <p:txBody>
          <a:bodyPr wrap="square">
            <a:spAutoFit/>
          </a:bodyPr>
          <a:lstStyle/>
          <a:p>
            <a:pPr algn="l"/>
            <a:r>
              <a:rPr sz="1300" b="0" i="0">
                <a:solidFill>
                  <a:srgbClr val="7A6F7E"/>
                </a:solidFill>
              </a:rPr>
              <a:t>valuation</a:t>
            </a:r>
          </a:p>
        </p:txBody>
      </p:sp>
      <p:sp>
        <p:nvSpPr>
          <p:cNvPr id="11" name="TextBox 10"/>
          <p:cNvSpPr txBox="1"/>
          <p:nvPr/>
        </p:nvSpPr>
        <p:spPr>
          <a:xfrm>
            <a:off x="749808" y="2286000"/>
            <a:ext cx="3383280" cy="548640"/>
          </a:xfrm>
          <a:prstGeom prst="rect">
            <a:avLst/>
          </a:prstGeom>
          <a:noFill/>
        </p:spPr>
        <p:txBody>
          <a:bodyPr wrap="square">
            <a:spAutoFit/>
          </a:bodyPr>
          <a:lstStyle/>
          <a:p>
            <a:pPr algn="l"/>
            <a:r>
              <a:rPr sz="1000" b="0" i="0">
                <a:solidFill>
                  <a:srgbClr val="7A6F7E"/>
                </a:solidFill>
              </a:rPr>
              <a:t>150+ health systems deployed
Solved clinical documentation
Proved physician admin burden is fundable</a:t>
            </a:r>
          </a:p>
        </p:txBody>
      </p:sp>
      <p:sp>
        <p:nvSpPr>
          <p:cNvPr id="12" name="Rectangle 11"/>
          <p:cNvSpPr/>
          <p:nvPr/>
        </p:nvSpPr>
        <p:spPr>
          <a:xfrm>
            <a:off x="4754880" y="1417320"/>
            <a:ext cx="3840480" cy="146304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754880" y="1417320"/>
            <a:ext cx="54864" cy="1463040"/>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956048" y="1490472"/>
            <a:ext cx="3474720" cy="274320"/>
          </a:xfrm>
          <a:prstGeom prst="rect">
            <a:avLst/>
          </a:prstGeom>
          <a:noFill/>
        </p:spPr>
        <p:txBody>
          <a:bodyPr wrap="square">
            <a:spAutoFit/>
          </a:bodyPr>
          <a:lstStyle/>
          <a:p>
            <a:pPr algn="l"/>
            <a:r>
              <a:rPr sz="1400" b="1" i="0">
                <a:solidFill>
                  <a:srgbClr val="9E527C"/>
                </a:solidFill>
              </a:rPr>
              <a:t>What’s still unsolved</a:t>
            </a:r>
          </a:p>
        </p:txBody>
      </p:sp>
      <p:sp>
        <p:nvSpPr>
          <p:cNvPr id="15" name="TextBox 14"/>
          <p:cNvSpPr txBox="1"/>
          <p:nvPr/>
        </p:nvSpPr>
        <p:spPr>
          <a:xfrm>
            <a:off x="4956048" y="1783080"/>
            <a:ext cx="1828800" cy="457200"/>
          </a:xfrm>
          <a:prstGeom prst="rect">
            <a:avLst/>
          </a:prstGeom>
          <a:noFill/>
        </p:spPr>
        <p:txBody>
          <a:bodyPr wrap="square">
            <a:spAutoFit/>
          </a:bodyPr>
          <a:lstStyle/>
          <a:p>
            <a:pPr algn="l"/>
            <a:r>
              <a:rPr sz="3600" b="1" i="0">
                <a:solidFill>
                  <a:srgbClr val="9E527C"/>
                </a:solidFill>
              </a:rPr>
              <a:t>80%+</a:t>
            </a:r>
          </a:p>
        </p:txBody>
      </p:sp>
      <p:sp>
        <p:nvSpPr>
          <p:cNvPr id="16" name="TextBox 15"/>
          <p:cNvSpPr txBox="1"/>
          <p:nvPr/>
        </p:nvSpPr>
        <p:spPr>
          <a:xfrm>
            <a:off x="6446520" y="1901952"/>
            <a:ext cx="1828800" cy="274320"/>
          </a:xfrm>
          <a:prstGeom prst="rect">
            <a:avLst/>
          </a:prstGeom>
          <a:noFill/>
        </p:spPr>
        <p:txBody>
          <a:bodyPr wrap="square">
            <a:spAutoFit/>
          </a:bodyPr>
          <a:lstStyle/>
          <a:p>
            <a:pPr algn="l"/>
            <a:r>
              <a:rPr sz="1300" b="0" i="0">
                <a:solidFill>
                  <a:srgbClr val="7A6F7E"/>
                </a:solidFill>
              </a:rPr>
              <a:t>of admin burden</a:t>
            </a:r>
          </a:p>
        </p:txBody>
      </p:sp>
      <p:sp>
        <p:nvSpPr>
          <p:cNvPr id="17" name="TextBox 16"/>
          <p:cNvSpPr txBox="1"/>
          <p:nvPr/>
        </p:nvSpPr>
        <p:spPr>
          <a:xfrm>
            <a:off x="4956048" y="2286000"/>
            <a:ext cx="3383280" cy="548640"/>
          </a:xfrm>
          <a:prstGeom prst="rect">
            <a:avLst/>
          </a:prstGeom>
          <a:noFill/>
        </p:spPr>
        <p:txBody>
          <a:bodyPr wrap="square">
            <a:spAutoFit/>
          </a:bodyPr>
          <a:lstStyle/>
          <a:p>
            <a:pPr algn="l"/>
            <a:r>
              <a:rPr sz="1000" b="0" i="0">
                <a:solidFill>
                  <a:srgbClr val="7A6F7E"/>
                </a:solidFill>
              </a:rPr>
              <a:t>Prior authorizations · Patient letters
Scheduling · Rev cycle · Regulatory
Protocol compliance · Inbox triage</a:t>
            </a:r>
          </a:p>
        </p:txBody>
      </p:sp>
      <p:sp>
        <p:nvSpPr>
          <p:cNvPr id="18" name="TextBox 17"/>
          <p:cNvSpPr txBox="1"/>
          <p:nvPr/>
        </p:nvSpPr>
        <p:spPr>
          <a:xfrm>
            <a:off x="548640" y="3108960"/>
            <a:ext cx="8046720" cy="274320"/>
          </a:xfrm>
          <a:prstGeom prst="rect">
            <a:avLst/>
          </a:prstGeom>
          <a:noFill/>
        </p:spPr>
        <p:txBody>
          <a:bodyPr wrap="square">
            <a:spAutoFit/>
          </a:bodyPr>
          <a:lstStyle/>
          <a:p>
            <a:pPr algn="l"/>
            <a:r>
              <a:rPr sz="1400" b="1" i="0">
                <a:solidFill>
                  <a:srgbClr val="1E1A20"/>
                </a:solidFill>
              </a:rPr>
              <a:t>And it’s not just clinicians.</a:t>
            </a:r>
          </a:p>
        </p:txBody>
      </p:sp>
      <p:sp>
        <p:nvSpPr>
          <p:cNvPr id="19" name="Rectangle 18"/>
          <p:cNvSpPr/>
          <p:nvPr/>
        </p:nvSpPr>
        <p:spPr>
          <a:xfrm>
            <a:off x="548640" y="3429000"/>
            <a:ext cx="3840480" cy="77724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548640" y="3429000"/>
            <a:ext cx="54864" cy="777240"/>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49808" y="3493008"/>
            <a:ext cx="3474720" cy="228600"/>
          </a:xfrm>
          <a:prstGeom prst="rect">
            <a:avLst/>
          </a:prstGeom>
          <a:noFill/>
        </p:spPr>
        <p:txBody>
          <a:bodyPr wrap="square">
            <a:spAutoFit/>
          </a:bodyPr>
          <a:lstStyle/>
          <a:p>
            <a:pPr algn="l"/>
            <a:r>
              <a:rPr sz="1300" b="1" i="0">
                <a:solidFill>
                  <a:srgbClr val="9E527C"/>
                </a:solidFill>
              </a:rPr>
              <a:t>Clinicians</a:t>
            </a:r>
          </a:p>
        </p:txBody>
      </p:sp>
      <p:sp>
        <p:nvSpPr>
          <p:cNvPr id="22" name="TextBox 21"/>
          <p:cNvSpPr txBox="1"/>
          <p:nvPr/>
        </p:nvSpPr>
        <p:spPr>
          <a:xfrm>
            <a:off x="749808" y="3730752"/>
            <a:ext cx="3474720" cy="365760"/>
          </a:xfrm>
          <a:prstGeom prst="rect">
            <a:avLst/>
          </a:prstGeom>
          <a:noFill/>
        </p:spPr>
        <p:txBody>
          <a:bodyPr wrap="square">
            <a:spAutoFit/>
          </a:bodyPr>
          <a:lstStyle/>
          <a:p>
            <a:pPr algn="l"/>
            <a:r>
              <a:rPr sz="1000" b="0" i="0">
                <a:solidFill>
                  <a:srgbClr val="7A6F7E"/>
                </a:solidFill>
              </a:rPr>
              <a:t>Prior auths · Patient letters · Protocol lookups · Prep-for-clinic</a:t>
            </a:r>
          </a:p>
        </p:txBody>
      </p:sp>
      <p:sp>
        <p:nvSpPr>
          <p:cNvPr id="23" name="Rectangle 22"/>
          <p:cNvSpPr/>
          <p:nvPr/>
        </p:nvSpPr>
        <p:spPr>
          <a:xfrm>
            <a:off x="4754880" y="3429000"/>
            <a:ext cx="3840480" cy="77724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4754880" y="3429000"/>
            <a:ext cx="54864" cy="777240"/>
          </a:xfrm>
          <a:prstGeom prst="rect">
            <a:avLst/>
          </a:prstGeom>
          <a:solidFill>
            <a:srgbClr val="93A8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956048" y="3493008"/>
            <a:ext cx="3474720" cy="228600"/>
          </a:xfrm>
          <a:prstGeom prst="rect">
            <a:avLst/>
          </a:prstGeom>
          <a:noFill/>
        </p:spPr>
        <p:txBody>
          <a:bodyPr wrap="square">
            <a:spAutoFit/>
          </a:bodyPr>
          <a:lstStyle/>
          <a:p>
            <a:pPr algn="l"/>
            <a:r>
              <a:rPr sz="1300" b="1" i="0">
                <a:solidFill>
                  <a:srgbClr val="93A84A"/>
                </a:solidFill>
              </a:rPr>
              <a:t>Operators</a:t>
            </a:r>
          </a:p>
        </p:txBody>
      </p:sp>
      <p:sp>
        <p:nvSpPr>
          <p:cNvPr id="26" name="TextBox 25"/>
          <p:cNvSpPr txBox="1"/>
          <p:nvPr/>
        </p:nvSpPr>
        <p:spPr>
          <a:xfrm>
            <a:off x="4956048" y="3730752"/>
            <a:ext cx="3474720" cy="365760"/>
          </a:xfrm>
          <a:prstGeom prst="rect">
            <a:avLst/>
          </a:prstGeom>
          <a:noFill/>
        </p:spPr>
        <p:txBody>
          <a:bodyPr wrap="square">
            <a:spAutoFit/>
          </a:bodyPr>
          <a:lstStyle/>
          <a:p>
            <a:pPr algn="l"/>
            <a:r>
              <a:rPr sz="1000" b="0" i="0">
                <a:solidFill>
                  <a:srgbClr val="7A6F7E"/>
                </a:solidFill>
              </a:rPr>
              <a:t>Scheduling · Revenue cycle · Regulatory reporting · Inbox triage</a:t>
            </a:r>
          </a:p>
        </p:txBody>
      </p:sp>
      <p:sp>
        <p:nvSpPr>
          <p:cNvPr id="27" name="Rectangle 26"/>
          <p:cNvSpPr/>
          <p:nvPr/>
        </p:nvSpPr>
        <p:spPr>
          <a:xfrm>
            <a:off x="0" y="4594860"/>
            <a:ext cx="9144000" cy="548640"/>
          </a:xfrm>
          <a:prstGeom prst="rect">
            <a:avLst/>
          </a:prstGeom>
          <a:solidFill>
            <a:srgbClr val="5C2D4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200" i="1">
                <a:solidFill>
                  <a:srgbClr val="FFFFFF"/>
                </a:solidFill>
              </a:rPr>
              <a:t>Documentation was the proof point. The rest of admin burden is the opportunity.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2F6"/>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228600"/>
            <a:ext cx="3657600" cy="274320"/>
          </a:xfrm>
          <a:prstGeom prst="rect">
            <a:avLst/>
          </a:prstGeom>
          <a:noFill/>
        </p:spPr>
        <p:txBody>
          <a:bodyPr wrap="none">
            <a:spAutoFit/>
          </a:bodyPr>
          <a:lstStyle/>
          <a:p>
            <a:r>
              <a:rPr sz="1100" b="1">
                <a:solidFill>
                  <a:srgbClr val="9E527C"/>
                </a:solidFill>
              </a:rPr>
              <a:t>THE STRUCTURAL GAP</a:t>
            </a:r>
          </a:p>
        </p:txBody>
      </p:sp>
      <p:sp>
        <p:nvSpPr>
          <p:cNvPr id="4" name="TextBox 3"/>
          <p:cNvSpPr txBox="1"/>
          <p:nvPr/>
        </p:nvSpPr>
        <p:spPr>
          <a:xfrm>
            <a:off x="548640" y="457200"/>
            <a:ext cx="8046720" cy="914400"/>
          </a:xfrm>
          <a:prstGeom prst="rect">
            <a:avLst/>
          </a:prstGeom>
          <a:noFill/>
        </p:spPr>
        <p:txBody>
          <a:bodyPr wrap="square">
            <a:spAutoFit/>
          </a:bodyPr>
          <a:lstStyle/>
          <a:p>
            <a:r>
              <a:rPr sz="2600" b="1">
                <a:solidFill>
                  <a:srgbClr val="1E1A20"/>
                </a:solidFill>
              </a:rPr>
              <a:t>Microsoft can’t do clinical. Epic can’t do
the rest. This gap is structural.</a:t>
            </a:r>
          </a:p>
        </p:txBody>
      </p:sp>
      <p:sp>
        <p:nvSpPr>
          <p:cNvPr id="5" name="Rectangle 4"/>
          <p:cNvSpPr/>
          <p:nvPr/>
        </p:nvSpPr>
        <p:spPr>
          <a:xfrm>
            <a:off x="548640" y="1463040"/>
            <a:ext cx="2560320" cy="411480"/>
          </a:xfrm>
          <a:prstGeom prst="rect">
            <a:avLst/>
          </a:prstGeom>
          <a:solidFill>
            <a:srgbClr val="3E3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Microsoft</a:t>
            </a:r>
          </a:p>
        </p:txBody>
      </p:sp>
      <p:sp>
        <p:nvSpPr>
          <p:cNvPr id="6" name="Rectangle 5"/>
          <p:cNvSpPr/>
          <p:nvPr/>
        </p:nvSpPr>
        <p:spPr>
          <a:xfrm>
            <a:off x="548640" y="1874520"/>
            <a:ext cx="2560320" cy="237744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58368" y="1965960"/>
            <a:ext cx="228600" cy="320040"/>
          </a:xfrm>
          <a:prstGeom prst="rect">
            <a:avLst/>
          </a:prstGeom>
          <a:noFill/>
        </p:spPr>
        <p:txBody>
          <a:bodyPr wrap="square">
            <a:spAutoFit/>
          </a:bodyPr>
          <a:lstStyle/>
          <a:p>
            <a:pPr algn="l"/>
            <a:r>
              <a:rPr sz="1400" b="1" i="0">
                <a:solidFill>
                  <a:srgbClr val="93A84A"/>
                </a:solidFill>
              </a:rPr>
              <a:t>✓</a:t>
            </a:r>
          </a:p>
        </p:txBody>
      </p:sp>
      <p:sp>
        <p:nvSpPr>
          <p:cNvPr id="8" name="TextBox 7"/>
          <p:cNvSpPr txBox="1"/>
          <p:nvPr/>
        </p:nvSpPr>
        <p:spPr>
          <a:xfrm>
            <a:off x="896112" y="1984248"/>
            <a:ext cx="2057400" cy="320040"/>
          </a:xfrm>
          <a:prstGeom prst="rect">
            <a:avLst/>
          </a:prstGeom>
          <a:noFill/>
        </p:spPr>
        <p:txBody>
          <a:bodyPr wrap="square">
            <a:spAutoFit/>
          </a:bodyPr>
          <a:lstStyle/>
          <a:p>
            <a:pPr algn="l"/>
            <a:r>
              <a:rPr sz="1100" b="0" i="0">
                <a:solidFill>
                  <a:srgbClr val="1E1A20"/>
                </a:solidFill>
              </a:rPr>
              <a:t>Owns Teams &amp; M365</a:t>
            </a:r>
          </a:p>
        </p:txBody>
      </p:sp>
      <p:sp>
        <p:nvSpPr>
          <p:cNvPr id="9" name="TextBox 8"/>
          <p:cNvSpPr txBox="1"/>
          <p:nvPr/>
        </p:nvSpPr>
        <p:spPr>
          <a:xfrm>
            <a:off x="658368" y="2404872"/>
            <a:ext cx="228600" cy="320040"/>
          </a:xfrm>
          <a:prstGeom prst="rect">
            <a:avLst/>
          </a:prstGeom>
          <a:noFill/>
        </p:spPr>
        <p:txBody>
          <a:bodyPr wrap="square">
            <a:spAutoFit/>
          </a:bodyPr>
          <a:lstStyle/>
          <a:p>
            <a:pPr algn="l"/>
            <a:r>
              <a:rPr sz="1400" b="1" i="0">
                <a:solidFill>
                  <a:srgbClr val="93A84A"/>
                </a:solidFill>
              </a:rPr>
              <a:t>✓</a:t>
            </a:r>
          </a:p>
        </p:txBody>
      </p:sp>
      <p:sp>
        <p:nvSpPr>
          <p:cNvPr id="10" name="TextBox 9"/>
          <p:cNvSpPr txBox="1"/>
          <p:nvPr/>
        </p:nvSpPr>
        <p:spPr>
          <a:xfrm>
            <a:off x="896112" y="2423160"/>
            <a:ext cx="2057400" cy="320040"/>
          </a:xfrm>
          <a:prstGeom prst="rect">
            <a:avLst/>
          </a:prstGeom>
          <a:noFill/>
        </p:spPr>
        <p:txBody>
          <a:bodyPr wrap="square">
            <a:spAutoFit/>
          </a:bodyPr>
          <a:lstStyle/>
          <a:p>
            <a:pPr algn="l"/>
            <a:r>
              <a:rPr sz="1100" b="0" i="0">
                <a:solidFill>
                  <a:srgbClr val="1E1A20"/>
                </a:solidFill>
              </a:rPr>
              <a:t>Azure cloud platform</a:t>
            </a:r>
          </a:p>
        </p:txBody>
      </p:sp>
      <p:sp>
        <p:nvSpPr>
          <p:cNvPr id="11" name="TextBox 10"/>
          <p:cNvSpPr txBox="1"/>
          <p:nvPr/>
        </p:nvSpPr>
        <p:spPr>
          <a:xfrm>
            <a:off x="658368" y="2843784"/>
            <a:ext cx="228600" cy="320040"/>
          </a:xfrm>
          <a:prstGeom prst="rect">
            <a:avLst/>
          </a:prstGeom>
          <a:noFill/>
        </p:spPr>
        <p:txBody>
          <a:bodyPr wrap="square">
            <a:spAutoFit/>
          </a:bodyPr>
          <a:lstStyle/>
          <a:p>
            <a:pPr algn="l"/>
            <a:r>
              <a:rPr sz="1400" b="1" i="0">
                <a:solidFill>
                  <a:srgbClr val="B24964"/>
                </a:solidFill>
              </a:rPr>
              <a:t>✗</a:t>
            </a:r>
          </a:p>
        </p:txBody>
      </p:sp>
      <p:sp>
        <p:nvSpPr>
          <p:cNvPr id="12" name="TextBox 11"/>
          <p:cNvSpPr txBox="1"/>
          <p:nvPr/>
        </p:nvSpPr>
        <p:spPr>
          <a:xfrm>
            <a:off x="896112" y="2862072"/>
            <a:ext cx="2057400" cy="320040"/>
          </a:xfrm>
          <a:prstGeom prst="rect">
            <a:avLst/>
          </a:prstGeom>
          <a:noFill/>
        </p:spPr>
        <p:txBody>
          <a:bodyPr wrap="square">
            <a:spAutoFit/>
          </a:bodyPr>
          <a:lstStyle/>
          <a:p>
            <a:pPr algn="l"/>
            <a:r>
              <a:rPr sz="1100" b="0" i="0">
                <a:solidFill>
                  <a:srgbClr val="1E1A20"/>
                </a:solidFill>
              </a:rPr>
              <a:t>No clinical data (FHIR)</a:t>
            </a:r>
          </a:p>
        </p:txBody>
      </p:sp>
      <p:sp>
        <p:nvSpPr>
          <p:cNvPr id="13" name="TextBox 12"/>
          <p:cNvSpPr txBox="1"/>
          <p:nvPr/>
        </p:nvSpPr>
        <p:spPr>
          <a:xfrm>
            <a:off x="658368" y="3282696"/>
            <a:ext cx="228600" cy="320040"/>
          </a:xfrm>
          <a:prstGeom prst="rect">
            <a:avLst/>
          </a:prstGeom>
          <a:noFill/>
        </p:spPr>
        <p:txBody>
          <a:bodyPr wrap="square">
            <a:spAutoFit/>
          </a:bodyPr>
          <a:lstStyle/>
          <a:p>
            <a:pPr algn="l"/>
            <a:r>
              <a:rPr sz="1400" b="1" i="0">
                <a:solidFill>
                  <a:srgbClr val="B24964"/>
                </a:solidFill>
              </a:rPr>
              <a:t>✗</a:t>
            </a:r>
          </a:p>
        </p:txBody>
      </p:sp>
      <p:sp>
        <p:nvSpPr>
          <p:cNvPr id="14" name="TextBox 13"/>
          <p:cNvSpPr txBox="1"/>
          <p:nvPr/>
        </p:nvSpPr>
        <p:spPr>
          <a:xfrm>
            <a:off x="896112" y="3300984"/>
            <a:ext cx="2057400" cy="320040"/>
          </a:xfrm>
          <a:prstGeom prst="rect">
            <a:avLst/>
          </a:prstGeom>
          <a:noFill/>
        </p:spPr>
        <p:txBody>
          <a:bodyPr wrap="square">
            <a:spAutoFit/>
          </a:bodyPr>
          <a:lstStyle/>
          <a:p>
            <a:pPr algn="l"/>
            <a:r>
              <a:rPr sz="1100" b="0" i="0">
                <a:solidFill>
                  <a:srgbClr val="1E1A20"/>
                </a:solidFill>
              </a:rPr>
              <a:t>No healthcare governance</a:t>
            </a:r>
          </a:p>
        </p:txBody>
      </p:sp>
      <p:sp>
        <p:nvSpPr>
          <p:cNvPr id="15" name="TextBox 14"/>
          <p:cNvSpPr txBox="1"/>
          <p:nvPr/>
        </p:nvSpPr>
        <p:spPr>
          <a:xfrm>
            <a:off x="658368" y="3721608"/>
            <a:ext cx="228600" cy="320040"/>
          </a:xfrm>
          <a:prstGeom prst="rect">
            <a:avLst/>
          </a:prstGeom>
          <a:noFill/>
        </p:spPr>
        <p:txBody>
          <a:bodyPr wrap="square">
            <a:spAutoFit/>
          </a:bodyPr>
          <a:lstStyle/>
          <a:p>
            <a:pPr algn="l"/>
            <a:r>
              <a:rPr sz="1400" b="1" i="0">
                <a:solidFill>
                  <a:srgbClr val="B24964"/>
                </a:solidFill>
              </a:rPr>
              <a:t>✗</a:t>
            </a:r>
          </a:p>
        </p:txBody>
      </p:sp>
      <p:sp>
        <p:nvSpPr>
          <p:cNvPr id="16" name="TextBox 15"/>
          <p:cNvSpPr txBox="1"/>
          <p:nvPr/>
        </p:nvSpPr>
        <p:spPr>
          <a:xfrm>
            <a:off x="896112" y="3739896"/>
            <a:ext cx="2057400" cy="320040"/>
          </a:xfrm>
          <a:prstGeom prst="rect">
            <a:avLst/>
          </a:prstGeom>
          <a:noFill/>
        </p:spPr>
        <p:txBody>
          <a:bodyPr wrap="square">
            <a:spAutoFit/>
          </a:bodyPr>
          <a:lstStyle/>
          <a:p>
            <a:pPr algn="l"/>
            <a:r>
              <a:rPr sz="1100" b="0" i="0">
                <a:solidFill>
                  <a:srgbClr val="1E1A20"/>
                </a:solidFill>
              </a:rPr>
              <a:t>Copilot is horizontal, not clinical</a:t>
            </a:r>
          </a:p>
        </p:txBody>
      </p:sp>
      <p:sp>
        <p:nvSpPr>
          <p:cNvPr id="17" name="Rectangle 16"/>
          <p:cNvSpPr/>
          <p:nvPr/>
        </p:nvSpPr>
        <p:spPr>
          <a:xfrm>
            <a:off x="3291840" y="1463040"/>
            <a:ext cx="2560320" cy="411480"/>
          </a:xfrm>
          <a:prstGeom prst="rect">
            <a:avLst/>
          </a:prstGeom>
          <a:solidFill>
            <a:srgbClr val="3E3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Epic</a:t>
            </a:r>
          </a:p>
        </p:txBody>
      </p:sp>
      <p:sp>
        <p:nvSpPr>
          <p:cNvPr id="18" name="Rectangle 17"/>
          <p:cNvSpPr/>
          <p:nvPr/>
        </p:nvSpPr>
        <p:spPr>
          <a:xfrm>
            <a:off x="3291840" y="1874520"/>
            <a:ext cx="2560320" cy="237744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3401568" y="1965960"/>
            <a:ext cx="228600" cy="320040"/>
          </a:xfrm>
          <a:prstGeom prst="rect">
            <a:avLst/>
          </a:prstGeom>
          <a:noFill/>
        </p:spPr>
        <p:txBody>
          <a:bodyPr wrap="square">
            <a:spAutoFit/>
          </a:bodyPr>
          <a:lstStyle/>
          <a:p>
            <a:pPr algn="l"/>
            <a:r>
              <a:rPr sz="1400" b="1" i="0">
                <a:solidFill>
                  <a:srgbClr val="93A84A"/>
                </a:solidFill>
              </a:rPr>
              <a:t>✓</a:t>
            </a:r>
          </a:p>
        </p:txBody>
      </p:sp>
      <p:sp>
        <p:nvSpPr>
          <p:cNvPr id="20" name="TextBox 19"/>
          <p:cNvSpPr txBox="1"/>
          <p:nvPr/>
        </p:nvSpPr>
        <p:spPr>
          <a:xfrm>
            <a:off x="3639312" y="1984248"/>
            <a:ext cx="2057400" cy="320040"/>
          </a:xfrm>
          <a:prstGeom prst="rect">
            <a:avLst/>
          </a:prstGeom>
          <a:noFill/>
        </p:spPr>
        <p:txBody>
          <a:bodyPr wrap="square">
            <a:spAutoFit/>
          </a:bodyPr>
          <a:lstStyle/>
          <a:p>
            <a:pPr algn="l"/>
            <a:r>
              <a:rPr sz="1100" b="0" i="0">
                <a:solidFill>
                  <a:srgbClr val="1E1A20"/>
                </a:solidFill>
              </a:rPr>
              <a:t>Deep EHR &amp; clinical data</a:t>
            </a:r>
          </a:p>
        </p:txBody>
      </p:sp>
      <p:sp>
        <p:nvSpPr>
          <p:cNvPr id="21" name="TextBox 20"/>
          <p:cNvSpPr txBox="1"/>
          <p:nvPr/>
        </p:nvSpPr>
        <p:spPr>
          <a:xfrm>
            <a:off x="3401568" y="2404872"/>
            <a:ext cx="228600" cy="320040"/>
          </a:xfrm>
          <a:prstGeom prst="rect">
            <a:avLst/>
          </a:prstGeom>
          <a:noFill/>
        </p:spPr>
        <p:txBody>
          <a:bodyPr wrap="square">
            <a:spAutoFit/>
          </a:bodyPr>
          <a:lstStyle/>
          <a:p>
            <a:pPr algn="l"/>
            <a:r>
              <a:rPr sz="1400" b="1" i="0">
                <a:solidFill>
                  <a:srgbClr val="93A84A"/>
                </a:solidFill>
              </a:rPr>
              <a:t>✓</a:t>
            </a:r>
          </a:p>
        </p:txBody>
      </p:sp>
      <p:sp>
        <p:nvSpPr>
          <p:cNvPr id="22" name="TextBox 21"/>
          <p:cNvSpPr txBox="1"/>
          <p:nvPr/>
        </p:nvSpPr>
        <p:spPr>
          <a:xfrm>
            <a:off x="3639312" y="2423160"/>
            <a:ext cx="2057400" cy="320040"/>
          </a:xfrm>
          <a:prstGeom prst="rect">
            <a:avLst/>
          </a:prstGeom>
          <a:noFill/>
        </p:spPr>
        <p:txBody>
          <a:bodyPr wrap="square">
            <a:spAutoFit/>
          </a:bodyPr>
          <a:lstStyle/>
          <a:p>
            <a:pPr algn="l"/>
            <a:r>
              <a:rPr sz="1100" b="0" i="0">
                <a:solidFill>
                  <a:srgbClr val="1E1A20"/>
                </a:solidFill>
              </a:rPr>
              <a:t>HIPAA-ready infrastructure</a:t>
            </a:r>
          </a:p>
        </p:txBody>
      </p:sp>
      <p:sp>
        <p:nvSpPr>
          <p:cNvPr id="23" name="TextBox 22"/>
          <p:cNvSpPr txBox="1"/>
          <p:nvPr/>
        </p:nvSpPr>
        <p:spPr>
          <a:xfrm>
            <a:off x="3401568" y="2843784"/>
            <a:ext cx="228600" cy="320040"/>
          </a:xfrm>
          <a:prstGeom prst="rect">
            <a:avLst/>
          </a:prstGeom>
          <a:noFill/>
        </p:spPr>
        <p:txBody>
          <a:bodyPr wrap="square">
            <a:spAutoFit/>
          </a:bodyPr>
          <a:lstStyle/>
          <a:p>
            <a:pPr algn="l"/>
            <a:r>
              <a:rPr sz="1400" b="1" i="0">
                <a:solidFill>
                  <a:srgbClr val="B24964"/>
                </a:solidFill>
              </a:rPr>
              <a:t>✗</a:t>
            </a:r>
          </a:p>
        </p:txBody>
      </p:sp>
      <p:sp>
        <p:nvSpPr>
          <p:cNvPr id="24" name="TextBox 23"/>
          <p:cNvSpPr txBox="1"/>
          <p:nvPr/>
        </p:nvSpPr>
        <p:spPr>
          <a:xfrm>
            <a:off x="3639312" y="2862072"/>
            <a:ext cx="2057400" cy="320040"/>
          </a:xfrm>
          <a:prstGeom prst="rect">
            <a:avLst/>
          </a:prstGeom>
          <a:noFill/>
        </p:spPr>
        <p:txBody>
          <a:bodyPr wrap="square">
            <a:spAutoFit/>
          </a:bodyPr>
          <a:lstStyle/>
          <a:p>
            <a:pPr algn="l"/>
            <a:r>
              <a:rPr sz="1100" b="0" i="0">
                <a:solidFill>
                  <a:srgbClr val="1E1A20"/>
                </a:solidFill>
              </a:rPr>
              <a:t>Doesn’t integrate M365</a:t>
            </a:r>
          </a:p>
        </p:txBody>
      </p:sp>
      <p:sp>
        <p:nvSpPr>
          <p:cNvPr id="25" name="TextBox 24"/>
          <p:cNvSpPr txBox="1"/>
          <p:nvPr/>
        </p:nvSpPr>
        <p:spPr>
          <a:xfrm>
            <a:off x="3401568" y="3282696"/>
            <a:ext cx="228600" cy="320040"/>
          </a:xfrm>
          <a:prstGeom prst="rect">
            <a:avLst/>
          </a:prstGeom>
          <a:noFill/>
        </p:spPr>
        <p:txBody>
          <a:bodyPr wrap="square">
            <a:spAutoFit/>
          </a:bodyPr>
          <a:lstStyle/>
          <a:p>
            <a:pPr algn="l"/>
            <a:r>
              <a:rPr sz="1400" b="1" i="0">
                <a:solidFill>
                  <a:srgbClr val="B24964"/>
                </a:solidFill>
              </a:rPr>
              <a:t>✗</a:t>
            </a:r>
          </a:p>
        </p:txBody>
      </p:sp>
      <p:sp>
        <p:nvSpPr>
          <p:cNvPr id="26" name="TextBox 25"/>
          <p:cNvSpPr txBox="1"/>
          <p:nvPr/>
        </p:nvSpPr>
        <p:spPr>
          <a:xfrm>
            <a:off x="3639312" y="3300984"/>
            <a:ext cx="2057400" cy="320040"/>
          </a:xfrm>
          <a:prstGeom prst="rect">
            <a:avLst/>
          </a:prstGeom>
          <a:noFill/>
        </p:spPr>
        <p:txBody>
          <a:bodyPr wrap="square">
            <a:spAutoFit/>
          </a:bodyPr>
          <a:lstStyle/>
          <a:p>
            <a:pPr algn="l"/>
            <a:r>
              <a:rPr sz="1100" b="0" i="0">
                <a:solidFill>
                  <a:srgbClr val="1E1A20"/>
                </a:solidFill>
              </a:rPr>
              <a:t>Doesn’t touch documents / RAG</a:t>
            </a:r>
          </a:p>
        </p:txBody>
      </p:sp>
      <p:sp>
        <p:nvSpPr>
          <p:cNvPr id="27" name="TextBox 26"/>
          <p:cNvSpPr txBox="1"/>
          <p:nvPr/>
        </p:nvSpPr>
        <p:spPr>
          <a:xfrm>
            <a:off x="3401568" y="3721608"/>
            <a:ext cx="228600" cy="320040"/>
          </a:xfrm>
          <a:prstGeom prst="rect">
            <a:avLst/>
          </a:prstGeom>
          <a:noFill/>
        </p:spPr>
        <p:txBody>
          <a:bodyPr wrap="square">
            <a:spAutoFit/>
          </a:bodyPr>
          <a:lstStyle/>
          <a:p>
            <a:pPr algn="l"/>
            <a:r>
              <a:rPr sz="1400" b="1" i="0">
                <a:solidFill>
                  <a:srgbClr val="B24964"/>
                </a:solidFill>
              </a:rPr>
              <a:t>✗</a:t>
            </a:r>
          </a:p>
        </p:txBody>
      </p:sp>
      <p:sp>
        <p:nvSpPr>
          <p:cNvPr id="28" name="TextBox 27"/>
          <p:cNvSpPr txBox="1"/>
          <p:nvPr/>
        </p:nvSpPr>
        <p:spPr>
          <a:xfrm>
            <a:off x="3639312" y="3739896"/>
            <a:ext cx="2057400" cy="320040"/>
          </a:xfrm>
          <a:prstGeom prst="rect">
            <a:avLst/>
          </a:prstGeom>
          <a:noFill/>
        </p:spPr>
        <p:txBody>
          <a:bodyPr wrap="square">
            <a:spAutoFit/>
          </a:bodyPr>
          <a:lstStyle/>
          <a:p>
            <a:pPr algn="l"/>
            <a:r>
              <a:rPr sz="1100" b="0" i="0">
                <a:solidFill>
                  <a:srgbClr val="1E1A20"/>
                </a:solidFill>
              </a:rPr>
              <a:t>Closed ecosystem = vendor lock-in</a:t>
            </a:r>
          </a:p>
        </p:txBody>
      </p:sp>
      <p:sp>
        <p:nvSpPr>
          <p:cNvPr id="29" name="Rectangle 28"/>
          <p:cNvSpPr/>
          <p:nvPr/>
        </p:nvSpPr>
        <p:spPr>
          <a:xfrm>
            <a:off x="6035040" y="1463040"/>
            <a:ext cx="2560320" cy="411480"/>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The Gap</a:t>
            </a:r>
          </a:p>
        </p:txBody>
      </p:sp>
      <p:sp>
        <p:nvSpPr>
          <p:cNvPr id="30" name="Rectangle 29"/>
          <p:cNvSpPr/>
          <p:nvPr/>
        </p:nvSpPr>
        <p:spPr>
          <a:xfrm>
            <a:off x="6035040" y="1874520"/>
            <a:ext cx="2560320" cy="237744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144768" y="1965960"/>
            <a:ext cx="228600" cy="320040"/>
          </a:xfrm>
          <a:prstGeom prst="rect">
            <a:avLst/>
          </a:prstGeom>
          <a:noFill/>
        </p:spPr>
        <p:txBody>
          <a:bodyPr wrap="square">
            <a:spAutoFit/>
          </a:bodyPr>
          <a:lstStyle/>
          <a:p>
            <a:pPr algn="l"/>
            <a:r>
              <a:rPr sz="1400" b="1" i="0">
                <a:solidFill>
                  <a:srgbClr val="9E527C"/>
                </a:solidFill>
              </a:rPr>
              <a:t>→</a:t>
            </a:r>
          </a:p>
        </p:txBody>
      </p:sp>
      <p:sp>
        <p:nvSpPr>
          <p:cNvPr id="32" name="TextBox 31"/>
          <p:cNvSpPr txBox="1"/>
          <p:nvPr/>
        </p:nvSpPr>
        <p:spPr>
          <a:xfrm>
            <a:off x="6382512" y="1984248"/>
            <a:ext cx="2057400" cy="320040"/>
          </a:xfrm>
          <a:prstGeom prst="rect">
            <a:avLst/>
          </a:prstGeom>
          <a:noFill/>
        </p:spPr>
        <p:txBody>
          <a:bodyPr wrap="square">
            <a:spAutoFit/>
          </a:bodyPr>
          <a:lstStyle/>
          <a:p>
            <a:pPr algn="l"/>
            <a:r>
              <a:rPr sz="1100" b="0" i="0">
                <a:solidFill>
                  <a:srgbClr val="1E1A20"/>
                </a:solidFill>
              </a:rPr>
              <a:t>No governed synthesis across both</a:t>
            </a:r>
          </a:p>
        </p:txBody>
      </p:sp>
      <p:sp>
        <p:nvSpPr>
          <p:cNvPr id="33" name="TextBox 32"/>
          <p:cNvSpPr txBox="1"/>
          <p:nvPr/>
        </p:nvSpPr>
        <p:spPr>
          <a:xfrm>
            <a:off x="6144768" y="2404872"/>
            <a:ext cx="228600" cy="320040"/>
          </a:xfrm>
          <a:prstGeom prst="rect">
            <a:avLst/>
          </a:prstGeom>
          <a:noFill/>
        </p:spPr>
        <p:txBody>
          <a:bodyPr wrap="square">
            <a:spAutoFit/>
          </a:bodyPr>
          <a:lstStyle/>
          <a:p>
            <a:pPr algn="l"/>
            <a:r>
              <a:rPr sz="1400" b="1" i="0">
                <a:solidFill>
                  <a:srgbClr val="9E527C"/>
                </a:solidFill>
              </a:rPr>
              <a:t>→</a:t>
            </a:r>
          </a:p>
        </p:txBody>
      </p:sp>
      <p:sp>
        <p:nvSpPr>
          <p:cNvPr id="34" name="TextBox 33"/>
          <p:cNvSpPr txBox="1"/>
          <p:nvPr/>
        </p:nvSpPr>
        <p:spPr>
          <a:xfrm>
            <a:off x="6382512" y="2423160"/>
            <a:ext cx="2057400" cy="320040"/>
          </a:xfrm>
          <a:prstGeom prst="rect">
            <a:avLst/>
          </a:prstGeom>
          <a:noFill/>
        </p:spPr>
        <p:txBody>
          <a:bodyPr wrap="square">
            <a:spAutoFit/>
          </a:bodyPr>
          <a:lstStyle/>
          <a:p>
            <a:pPr algn="l"/>
            <a:r>
              <a:rPr sz="1100" b="0" i="0">
                <a:solidFill>
                  <a:srgbClr val="1E1A20"/>
                </a:solidFill>
              </a:rPr>
              <a:t>No single agent for clinical + ops</a:t>
            </a:r>
          </a:p>
        </p:txBody>
      </p:sp>
      <p:sp>
        <p:nvSpPr>
          <p:cNvPr id="35" name="TextBox 34"/>
          <p:cNvSpPr txBox="1"/>
          <p:nvPr/>
        </p:nvSpPr>
        <p:spPr>
          <a:xfrm>
            <a:off x="6144768" y="2843784"/>
            <a:ext cx="228600" cy="320040"/>
          </a:xfrm>
          <a:prstGeom prst="rect">
            <a:avLst/>
          </a:prstGeom>
          <a:noFill/>
        </p:spPr>
        <p:txBody>
          <a:bodyPr wrap="square">
            <a:spAutoFit/>
          </a:bodyPr>
          <a:lstStyle/>
          <a:p>
            <a:pPr algn="l"/>
            <a:r>
              <a:rPr sz="1400" b="1" i="0">
                <a:solidFill>
                  <a:srgbClr val="9E527C"/>
                </a:solidFill>
              </a:rPr>
              <a:t>→</a:t>
            </a:r>
          </a:p>
        </p:txBody>
      </p:sp>
      <p:sp>
        <p:nvSpPr>
          <p:cNvPr id="36" name="TextBox 35"/>
          <p:cNvSpPr txBox="1"/>
          <p:nvPr/>
        </p:nvSpPr>
        <p:spPr>
          <a:xfrm>
            <a:off x="6382512" y="2862072"/>
            <a:ext cx="2057400" cy="320040"/>
          </a:xfrm>
          <a:prstGeom prst="rect">
            <a:avLst/>
          </a:prstGeom>
          <a:noFill/>
        </p:spPr>
        <p:txBody>
          <a:bodyPr wrap="square">
            <a:spAutoFit/>
          </a:bodyPr>
          <a:lstStyle/>
          <a:p>
            <a:pPr algn="l"/>
            <a:r>
              <a:rPr sz="1100" b="0" i="0">
                <a:solidFill>
                  <a:srgbClr val="1E1A20"/>
                </a:solidFill>
              </a:rPr>
              <a:t>No metadata-governed retrieval</a:t>
            </a:r>
          </a:p>
        </p:txBody>
      </p:sp>
      <p:sp>
        <p:nvSpPr>
          <p:cNvPr id="37" name="TextBox 36"/>
          <p:cNvSpPr txBox="1"/>
          <p:nvPr/>
        </p:nvSpPr>
        <p:spPr>
          <a:xfrm>
            <a:off x="6144768" y="3282696"/>
            <a:ext cx="228600" cy="320040"/>
          </a:xfrm>
          <a:prstGeom prst="rect">
            <a:avLst/>
          </a:prstGeom>
          <a:noFill/>
        </p:spPr>
        <p:txBody>
          <a:bodyPr wrap="square">
            <a:spAutoFit/>
          </a:bodyPr>
          <a:lstStyle/>
          <a:p>
            <a:pPr algn="l"/>
            <a:r>
              <a:rPr sz="1400" b="1" i="0">
                <a:solidFill>
                  <a:srgbClr val="9E527C"/>
                </a:solidFill>
              </a:rPr>
              <a:t>→</a:t>
            </a:r>
          </a:p>
        </p:txBody>
      </p:sp>
      <p:sp>
        <p:nvSpPr>
          <p:cNvPr id="38" name="TextBox 37"/>
          <p:cNvSpPr txBox="1"/>
          <p:nvPr/>
        </p:nvSpPr>
        <p:spPr>
          <a:xfrm>
            <a:off x="6382512" y="3300984"/>
            <a:ext cx="2057400" cy="320040"/>
          </a:xfrm>
          <a:prstGeom prst="rect">
            <a:avLst/>
          </a:prstGeom>
          <a:noFill/>
        </p:spPr>
        <p:txBody>
          <a:bodyPr wrap="square">
            <a:spAutoFit/>
          </a:bodyPr>
          <a:lstStyle/>
          <a:p>
            <a:pPr algn="l"/>
            <a:r>
              <a:rPr sz="1100" b="0" i="0">
                <a:solidFill>
                  <a:srgbClr val="1E1A20"/>
                </a:solidFill>
              </a:rPr>
              <a:t>No cross-system workflow execution</a:t>
            </a:r>
          </a:p>
        </p:txBody>
      </p:sp>
      <p:sp>
        <p:nvSpPr>
          <p:cNvPr id="39" name="TextBox 38"/>
          <p:cNvSpPr txBox="1"/>
          <p:nvPr/>
        </p:nvSpPr>
        <p:spPr>
          <a:xfrm>
            <a:off x="6144768" y="3721608"/>
            <a:ext cx="228600" cy="320040"/>
          </a:xfrm>
          <a:prstGeom prst="rect">
            <a:avLst/>
          </a:prstGeom>
          <a:noFill/>
        </p:spPr>
        <p:txBody>
          <a:bodyPr wrap="square">
            <a:spAutoFit/>
          </a:bodyPr>
          <a:lstStyle/>
          <a:p>
            <a:pPr algn="l"/>
            <a:r>
              <a:rPr sz="1400" b="1" i="0">
                <a:solidFill>
                  <a:srgbClr val="9E527C"/>
                </a:solidFill>
              </a:rPr>
              <a:t>→</a:t>
            </a:r>
          </a:p>
        </p:txBody>
      </p:sp>
      <p:sp>
        <p:nvSpPr>
          <p:cNvPr id="40" name="TextBox 39"/>
          <p:cNvSpPr txBox="1"/>
          <p:nvPr/>
        </p:nvSpPr>
        <p:spPr>
          <a:xfrm>
            <a:off x="6382512" y="3739896"/>
            <a:ext cx="2057400" cy="320040"/>
          </a:xfrm>
          <a:prstGeom prst="rect">
            <a:avLst/>
          </a:prstGeom>
          <a:noFill/>
        </p:spPr>
        <p:txBody>
          <a:bodyPr wrap="square">
            <a:spAutoFit/>
          </a:bodyPr>
          <a:lstStyle/>
          <a:p>
            <a:pPr algn="l"/>
            <a:r>
              <a:rPr sz="1100" b="0" i="0">
                <a:solidFill>
                  <a:srgbClr val="1E1A20"/>
                </a:solidFill>
              </a:rPr>
              <a:t>No one building at the integration layer</a:t>
            </a:r>
          </a:p>
        </p:txBody>
      </p:sp>
      <p:sp>
        <p:nvSpPr>
          <p:cNvPr id="41" name="Rectangle 40"/>
          <p:cNvSpPr/>
          <p:nvPr/>
        </p:nvSpPr>
        <p:spPr>
          <a:xfrm>
            <a:off x="0" y="4594860"/>
            <a:ext cx="9144000" cy="548640"/>
          </a:xfrm>
          <a:prstGeom prst="rect">
            <a:avLst/>
          </a:prstGeom>
          <a:solidFill>
            <a:srgbClr val="5C2D4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200" i="1">
                <a:solidFill>
                  <a:srgbClr val="FFFFFF"/>
                </a:solidFill>
              </a:rPr>
              <a:t>This isn’t a feature request either company will fill. It’s where the next platform layer will be built.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2F6"/>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228600"/>
            <a:ext cx="3657600" cy="274320"/>
          </a:xfrm>
          <a:prstGeom prst="rect">
            <a:avLst/>
          </a:prstGeom>
          <a:noFill/>
        </p:spPr>
        <p:txBody>
          <a:bodyPr wrap="none">
            <a:spAutoFit/>
          </a:bodyPr>
          <a:lstStyle/>
          <a:p>
            <a:r>
              <a:rPr sz="1100" b="1">
                <a:solidFill>
                  <a:srgbClr val="9E527C"/>
                </a:solidFill>
              </a:rPr>
              <a:t>WHAT WE’VE BUILT</a:t>
            </a:r>
          </a:p>
        </p:txBody>
      </p:sp>
      <p:sp>
        <p:nvSpPr>
          <p:cNvPr id="4" name="TextBox 3"/>
          <p:cNvSpPr txBox="1"/>
          <p:nvPr/>
        </p:nvSpPr>
        <p:spPr>
          <a:xfrm>
            <a:off x="548640" y="457200"/>
            <a:ext cx="8046720" cy="914400"/>
          </a:xfrm>
          <a:prstGeom prst="rect">
            <a:avLst/>
          </a:prstGeom>
          <a:noFill/>
        </p:spPr>
        <p:txBody>
          <a:bodyPr wrap="square">
            <a:spAutoFit/>
          </a:bodyPr>
          <a:lstStyle/>
          <a:p>
            <a:r>
              <a:rPr sz="2600" b="1">
                <a:solidFill>
                  <a:srgbClr val="1E1A20"/>
                </a:solidFill>
              </a:rPr>
              <a:t>One governed agent for everything that
isn’t a clinical note</a:t>
            </a:r>
          </a:p>
        </p:txBody>
      </p:sp>
      <p:sp>
        <p:nvSpPr>
          <p:cNvPr id="5" name="TextBox 4"/>
          <p:cNvSpPr txBox="1"/>
          <p:nvPr/>
        </p:nvSpPr>
        <p:spPr>
          <a:xfrm>
            <a:off x="548640" y="1229625"/>
            <a:ext cx="8046720" cy="457200"/>
          </a:xfrm>
          <a:prstGeom prst="rect">
            <a:avLst/>
          </a:prstGeom>
          <a:noFill/>
        </p:spPr>
        <p:txBody>
          <a:bodyPr wrap="square">
            <a:spAutoFit/>
          </a:bodyPr>
          <a:lstStyle/>
          <a:p>
            <a:r>
              <a:rPr sz="1400" i="1" dirty="0">
                <a:solidFill>
                  <a:srgbClr val="7A6F7E"/>
                </a:solidFill>
              </a:rPr>
              <a:t>Lives in Microsoft Teams. Connects Epic, M365, and your documents.</a:t>
            </a:r>
          </a:p>
        </p:txBody>
      </p:sp>
      <p:sp>
        <p:nvSpPr>
          <p:cNvPr id="6" name="TextBox 5"/>
          <p:cNvSpPr txBox="1"/>
          <p:nvPr/>
        </p:nvSpPr>
        <p:spPr>
          <a:xfrm>
            <a:off x="548640" y="1554480"/>
            <a:ext cx="3840480" cy="274320"/>
          </a:xfrm>
          <a:prstGeom prst="rect">
            <a:avLst/>
          </a:prstGeom>
          <a:noFill/>
        </p:spPr>
        <p:txBody>
          <a:bodyPr wrap="square">
            <a:spAutoFit/>
          </a:bodyPr>
          <a:lstStyle/>
          <a:p>
            <a:pPr algn="l"/>
            <a:r>
              <a:rPr sz="1500" b="1" i="0">
                <a:solidFill>
                  <a:srgbClr val="9E527C"/>
                </a:solidFill>
              </a:rPr>
              <a:t>Clinical Users</a:t>
            </a:r>
          </a:p>
        </p:txBody>
      </p:sp>
      <p:sp>
        <p:nvSpPr>
          <p:cNvPr id="7" name="Rectangle 6"/>
          <p:cNvSpPr/>
          <p:nvPr/>
        </p:nvSpPr>
        <p:spPr>
          <a:xfrm>
            <a:off x="548640" y="1901952"/>
            <a:ext cx="3840480" cy="45720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548640" y="1901952"/>
            <a:ext cx="54864" cy="457200"/>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31520" y="1920240"/>
            <a:ext cx="3474720" cy="201168"/>
          </a:xfrm>
          <a:prstGeom prst="rect">
            <a:avLst/>
          </a:prstGeom>
          <a:noFill/>
        </p:spPr>
        <p:txBody>
          <a:bodyPr wrap="square">
            <a:spAutoFit/>
          </a:bodyPr>
          <a:lstStyle/>
          <a:p>
            <a:pPr algn="l"/>
            <a:r>
              <a:rPr sz="1200" b="1" i="0">
                <a:solidFill>
                  <a:srgbClr val="1E1A20"/>
                </a:solidFill>
              </a:rPr>
              <a:t>Epic Patient Context</a:t>
            </a:r>
          </a:p>
        </p:txBody>
      </p:sp>
      <p:sp>
        <p:nvSpPr>
          <p:cNvPr id="10" name="TextBox 9"/>
          <p:cNvSpPr txBox="1"/>
          <p:nvPr/>
        </p:nvSpPr>
        <p:spPr>
          <a:xfrm>
            <a:off x="731520" y="2130552"/>
            <a:ext cx="3474720" cy="201168"/>
          </a:xfrm>
          <a:prstGeom prst="rect">
            <a:avLst/>
          </a:prstGeom>
          <a:noFill/>
        </p:spPr>
        <p:txBody>
          <a:bodyPr wrap="square">
            <a:spAutoFit/>
          </a:bodyPr>
          <a:lstStyle/>
          <a:p>
            <a:pPr algn="l"/>
            <a:r>
              <a:rPr sz="1000" b="0" i="0">
                <a:solidFill>
                  <a:srgbClr val="7A6F7E"/>
                </a:solidFill>
              </a:rPr>
              <a:t>Pull chart data via FHIR for any patient</a:t>
            </a:r>
          </a:p>
        </p:txBody>
      </p:sp>
      <p:sp>
        <p:nvSpPr>
          <p:cNvPr id="11" name="Rectangle 10"/>
          <p:cNvSpPr/>
          <p:nvPr/>
        </p:nvSpPr>
        <p:spPr>
          <a:xfrm>
            <a:off x="548640" y="2404872"/>
            <a:ext cx="3840480" cy="45720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548640" y="2404872"/>
            <a:ext cx="54864" cy="457200"/>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31520" y="2423160"/>
            <a:ext cx="3474720" cy="201168"/>
          </a:xfrm>
          <a:prstGeom prst="rect">
            <a:avLst/>
          </a:prstGeom>
          <a:noFill/>
        </p:spPr>
        <p:txBody>
          <a:bodyPr wrap="square">
            <a:spAutoFit/>
          </a:bodyPr>
          <a:lstStyle/>
          <a:p>
            <a:pPr algn="l"/>
            <a:r>
              <a:rPr sz="1200" b="1" i="0">
                <a:solidFill>
                  <a:srgbClr val="1E1A20"/>
                </a:solidFill>
              </a:rPr>
              <a:t>Prior Auth Submission</a:t>
            </a:r>
          </a:p>
        </p:txBody>
      </p:sp>
      <p:sp>
        <p:nvSpPr>
          <p:cNvPr id="14" name="TextBox 13"/>
          <p:cNvSpPr txBox="1"/>
          <p:nvPr/>
        </p:nvSpPr>
        <p:spPr>
          <a:xfrm>
            <a:off x="731520" y="2633472"/>
            <a:ext cx="3474720" cy="201168"/>
          </a:xfrm>
          <a:prstGeom prst="rect">
            <a:avLst/>
          </a:prstGeom>
          <a:noFill/>
        </p:spPr>
        <p:txBody>
          <a:bodyPr wrap="square">
            <a:spAutoFit/>
          </a:bodyPr>
          <a:lstStyle/>
          <a:p>
            <a:pPr algn="l"/>
            <a:r>
              <a:rPr sz="1000" b="0" i="0">
                <a:solidFill>
                  <a:srgbClr val="7A6F7E"/>
                </a:solidFill>
              </a:rPr>
              <a:t>Draft and submit from clinical evidence</a:t>
            </a:r>
          </a:p>
        </p:txBody>
      </p:sp>
      <p:sp>
        <p:nvSpPr>
          <p:cNvPr id="15" name="Rectangle 14"/>
          <p:cNvSpPr/>
          <p:nvPr/>
        </p:nvSpPr>
        <p:spPr>
          <a:xfrm>
            <a:off x="548640" y="2907791"/>
            <a:ext cx="3840480" cy="45720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548640" y="2907791"/>
            <a:ext cx="54864" cy="457200"/>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31520" y="2926079"/>
            <a:ext cx="3474720" cy="201168"/>
          </a:xfrm>
          <a:prstGeom prst="rect">
            <a:avLst/>
          </a:prstGeom>
          <a:noFill/>
        </p:spPr>
        <p:txBody>
          <a:bodyPr wrap="square">
            <a:spAutoFit/>
          </a:bodyPr>
          <a:lstStyle/>
          <a:p>
            <a:pPr algn="l"/>
            <a:r>
              <a:rPr sz="1200" b="1" i="0">
                <a:solidFill>
                  <a:srgbClr val="1E1A20"/>
                </a:solidFill>
              </a:rPr>
              <a:t>Protocol Compliance</a:t>
            </a:r>
          </a:p>
        </p:txBody>
      </p:sp>
      <p:sp>
        <p:nvSpPr>
          <p:cNvPr id="18" name="TextBox 17"/>
          <p:cNvSpPr txBox="1"/>
          <p:nvPr/>
        </p:nvSpPr>
        <p:spPr>
          <a:xfrm>
            <a:off x="731520" y="3136391"/>
            <a:ext cx="3474720" cy="201168"/>
          </a:xfrm>
          <a:prstGeom prst="rect">
            <a:avLst/>
          </a:prstGeom>
          <a:noFill/>
        </p:spPr>
        <p:txBody>
          <a:bodyPr wrap="square">
            <a:spAutoFit/>
          </a:bodyPr>
          <a:lstStyle/>
          <a:p>
            <a:pPr algn="l"/>
            <a:r>
              <a:rPr sz="1000" b="0" i="0">
                <a:solidFill>
                  <a:srgbClr val="7A6F7E"/>
                </a:solidFill>
              </a:rPr>
              <a:t>Check orders against institutional policies</a:t>
            </a:r>
          </a:p>
        </p:txBody>
      </p:sp>
      <p:sp>
        <p:nvSpPr>
          <p:cNvPr id="19" name="Rectangle 18"/>
          <p:cNvSpPr/>
          <p:nvPr/>
        </p:nvSpPr>
        <p:spPr>
          <a:xfrm>
            <a:off x="548640" y="3410711"/>
            <a:ext cx="3840480" cy="45720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548640" y="3410711"/>
            <a:ext cx="54864" cy="457200"/>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31520" y="3428999"/>
            <a:ext cx="3474720" cy="201168"/>
          </a:xfrm>
          <a:prstGeom prst="rect">
            <a:avLst/>
          </a:prstGeom>
          <a:noFill/>
        </p:spPr>
        <p:txBody>
          <a:bodyPr wrap="square">
            <a:spAutoFit/>
          </a:bodyPr>
          <a:lstStyle/>
          <a:p>
            <a:pPr algn="l"/>
            <a:r>
              <a:rPr sz="1200" b="1" i="0">
                <a:solidFill>
                  <a:srgbClr val="1E1A20"/>
                </a:solidFill>
              </a:rPr>
              <a:t>Document Retrieval</a:t>
            </a:r>
          </a:p>
        </p:txBody>
      </p:sp>
      <p:sp>
        <p:nvSpPr>
          <p:cNvPr id="22" name="TextBox 21"/>
          <p:cNvSpPr txBox="1"/>
          <p:nvPr/>
        </p:nvSpPr>
        <p:spPr>
          <a:xfrm>
            <a:off x="731520" y="3639311"/>
            <a:ext cx="3474720" cy="201168"/>
          </a:xfrm>
          <a:prstGeom prst="rect">
            <a:avLst/>
          </a:prstGeom>
          <a:noFill/>
        </p:spPr>
        <p:txBody>
          <a:bodyPr wrap="square">
            <a:spAutoFit/>
          </a:bodyPr>
          <a:lstStyle/>
          <a:p>
            <a:pPr algn="l"/>
            <a:r>
              <a:rPr sz="1000" b="0" i="0">
                <a:solidFill>
                  <a:srgbClr val="7A6F7E"/>
                </a:solidFill>
              </a:rPr>
              <a:t>Source-grounded answers with citations</a:t>
            </a:r>
          </a:p>
        </p:txBody>
      </p:sp>
      <p:sp>
        <p:nvSpPr>
          <p:cNvPr id="23" name="TextBox 22"/>
          <p:cNvSpPr txBox="1"/>
          <p:nvPr/>
        </p:nvSpPr>
        <p:spPr>
          <a:xfrm>
            <a:off x="4754880" y="1554480"/>
            <a:ext cx="3840480" cy="274320"/>
          </a:xfrm>
          <a:prstGeom prst="rect">
            <a:avLst/>
          </a:prstGeom>
          <a:noFill/>
        </p:spPr>
        <p:txBody>
          <a:bodyPr wrap="square">
            <a:spAutoFit/>
          </a:bodyPr>
          <a:lstStyle/>
          <a:p>
            <a:pPr algn="l"/>
            <a:r>
              <a:rPr sz="1500" b="1" i="0">
                <a:solidFill>
                  <a:srgbClr val="93A84A"/>
                </a:solidFill>
              </a:rPr>
              <a:t>Operational Users</a:t>
            </a:r>
          </a:p>
        </p:txBody>
      </p:sp>
      <p:sp>
        <p:nvSpPr>
          <p:cNvPr id="24" name="Rectangle 23"/>
          <p:cNvSpPr/>
          <p:nvPr/>
        </p:nvSpPr>
        <p:spPr>
          <a:xfrm>
            <a:off x="4754880" y="1901952"/>
            <a:ext cx="3840480" cy="45720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4754880" y="1901952"/>
            <a:ext cx="54864" cy="457200"/>
          </a:xfrm>
          <a:prstGeom prst="rect">
            <a:avLst/>
          </a:prstGeom>
          <a:solidFill>
            <a:srgbClr val="93A8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4937760" y="1920240"/>
            <a:ext cx="3474720" cy="201168"/>
          </a:xfrm>
          <a:prstGeom prst="rect">
            <a:avLst/>
          </a:prstGeom>
          <a:noFill/>
        </p:spPr>
        <p:txBody>
          <a:bodyPr wrap="square">
            <a:spAutoFit/>
          </a:bodyPr>
          <a:lstStyle/>
          <a:p>
            <a:pPr algn="l"/>
            <a:r>
              <a:rPr sz="1200" b="1" i="0">
                <a:solidFill>
                  <a:srgbClr val="1E1A20"/>
                </a:solidFill>
              </a:rPr>
              <a:t>Calendar &amp; Inbox Intelligence</a:t>
            </a:r>
          </a:p>
        </p:txBody>
      </p:sp>
      <p:sp>
        <p:nvSpPr>
          <p:cNvPr id="27" name="TextBox 26"/>
          <p:cNvSpPr txBox="1"/>
          <p:nvPr/>
        </p:nvSpPr>
        <p:spPr>
          <a:xfrm>
            <a:off x="4937760" y="2130552"/>
            <a:ext cx="3474720" cy="201168"/>
          </a:xfrm>
          <a:prstGeom prst="rect">
            <a:avLst/>
          </a:prstGeom>
          <a:noFill/>
        </p:spPr>
        <p:txBody>
          <a:bodyPr wrap="square">
            <a:spAutoFit/>
          </a:bodyPr>
          <a:lstStyle/>
          <a:p>
            <a:pPr algn="l"/>
            <a:r>
              <a:rPr sz="1000" b="0" i="0">
                <a:solidFill>
                  <a:srgbClr val="7A6F7E"/>
                </a:solidFill>
              </a:rPr>
              <a:t>Triage, prioritize, and draft responses</a:t>
            </a:r>
          </a:p>
        </p:txBody>
      </p:sp>
      <p:sp>
        <p:nvSpPr>
          <p:cNvPr id="28" name="Rectangle 27"/>
          <p:cNvSpPr/>
          <p:nvPr/>
        </p:nvSpPr>
        <p:spPr>
          <a:xfrm>
            <a:off x="4754880" y="2404872"/>
            <a:ext cx="3840480" cy="45720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4754880" y="2404872"/>
            <a:ext cx="54864" cy="457200"/>
          </a:xfrm>
          <a:prstGeom prst="rect">
            <a:avLst/>
          </a:prstGeom>
          <a:solidFill>
            <a:srgbClr val="93A8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4937760" y="2423160"/>
            <a:ext cx="3474720" cy="201168"/>
          </a:xfrm>
          <a:prstGeom prst="rect">
            <a:avLst/>
          </a:prstGeom>
          <a:noFill/>
        </p:spPr>
        <p:txBody>
          <a:bodyPr wrap="square">
            <a:spAutoFit/>
          </a:bodyPr>
          <a:lstStyle/>
          <a:p>
            <a:pPr algn="l"/>
            <a:r>
              <a:rPr sz="1200" b="1" i="0">
                <a:solidFill>
                  <a:srgbClr val="1E1A20"/>
                </a:solidFill>
              </a:rPr>
              <a:t>Revenue Cycle Synthesis</a:t>
            </a:r>
          </a:p>
        </p:txBody>
      </p:sp>
      <p:sp>
        <p:nvSpPr>
          <p:cNvPr id="31" name="TextBox 30"/>
          <p:cNvSpPr txBox="1"/>
          <p:nvPr/>
        </p:nvSpPr>
        <p:spPr>
          <a:xfrm>
            <a:off x="4937760" y="2633472"/>
            <a:ext cx="3474720" cy="201168"/>
          </a:xfrm>
          <a:prstGeom prst="rect">
            <a:avLst/>
          </a:prstGeom>
          <a:noFill/>
        </p:spPr>
        <p:txBody>
          <a:bodyPr wrap="square">
            <a:spAutoFit/>
          </a:bodyPr>
          <a:lstStyle/>
          <a:p>
            <a:pPr algn="l"/>
            <a:r>
              <a:rPr sz="1000" b="0" i="0">
                <a:solidFill>
                  <a:srgbClr val="7A6F7E"/>
                </a:solidFill>
              </a:rPr>
              <a:t>Denial trends, coding queries, AR insights</a:t>
            </a:r>
          </a:p>
        </p:txBody>
      </p:sp>
      <p:sp>
        <p:nvSpPr>
          <p:cNvPr id="32" name="Rectangle 31"/>
          <p:cNvSpPr/>
          <p:nvPr/>
        </p:nvSpPr>
        <p:spPr>
          <a:xfrm>
            <a:off x="4754880" y="2907791"/>
            <a:ext cx="3840480" cy="45720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4754880" y="2907791"/>
            <a:ext cx="54864" cy="457200"/>
          </a:xfrm>
          <a:prstGeom prst="rect">
            <a:avLst/>
          </a:prstGeom>
          <a:solidFill>
            <a:srgbClr val="93A8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4937760" y="2926079"/>
            <a:ext cx="3474720" cy="201168"/>
          </a:xfrm>
          <a:prstGeom prst="rect">
            <a:avLst/>
          </a:prstGeom>
          <a:noFill/>
        </p:spPr>
        <p:txBody>
          <a:bodyPr wrap="square">
            <a:spAutoFit/>
          </a:bodyPr>
          <a:lstStyle/>
          <a:p>
            <a:pPr algn="l"/>
            <a:r>
              <a:rPr sz="1200" b="1" i="0">
                <a:solidFill>
                  <a:srgbClr val="1E1A20"/>
                </a:solidFill>
              </a:rPr>
              <a:t>Regulatory Readiness</a:t>
            </a:r>
          </a:p>
        </p:txBody>
      </p:sp>
      <p:sp>
        <p:nvSpPr>
          <p:cNvPr id="35" name="TextBox 34"/>
          <p:cNvSpPr txBox="1"/>
          <p:nvPr/>
        </p:nvSpPr>
        <p:spPr>
          <a:xfrm>
            <a:off x="4937760" y="3136391"/>
            <a:ext cx="3474720" cy="201168"/>
          </a:xfrm>
          <a:prstGeom prst="rect">
            <a:avLst/>
          </a:prstGeom>
          <a:noFill/>
        </p:spPr>
        <p:txBody>
          <a:bodyPr wrap="square">
            <a:spAutoFit/>
          </a:bodyPr>
          <a:lstStyle/>
          <a:p>
            <a:pPr algn="l"/>
            <a:r>
              <a:rPr sz="1000" b="0" i="0">
                <a:solidFill>
                  <a:srgbClr val="7A6F7E"/>
                </a:solidFill>
              </a:rPr>
              <a:t>Compliance checks against current requirements</a:t>
            </a:r>
          </a:p>
        </p:txBody>
      </p:sp>
      <p:sp>
        <p:nvSpPr>
          <p:cNvPr id="36" name="Rectangle 35"/>
          <p:cNvSpPr/>
          <p:nvPr/>
        </p:nvSpPr>
        <p:spPr>
          <a:xfrm>
            <a:off x="4754880" y="3410711"/>
            <a:ext cx="3840480" cy="45720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4754880" y="3410711"/>
            <a:ext cx="54864" cy="457200"/>
          </a:xfrm>
          <a:prstGeom prst="rect">
            <a:avLst/>
          </a:prstGeom>
          <a:solidFill>
            <a:srgbClr val="93A8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4937760" y="3428999"/>
            <a:ext cx="3474720" cy="201168"/>
          </a:xfrm>
          <a:prstGeom prst="rect">
            <a:avLst/>
          </a:prstGeom>
          <a:noFill/>
        </p:spPr>
        <p:txBody>
          <a:bodyPr wrap="square">
            <a:spAutoFit/>
          </a:bodyPr>
          <a:lstStyle/>
          <a:p>
            <a:pPr algn="l"/>
            <a:r>
              <a:rPr sz="1200" b="1" i="0">
                <a:solidFill>
                  <a:srgbClr val="1E1A20"/>
                </a:solidFill>
              </a:rPr>
              <a:t>Durable Job Execution</a:t>
            </a:r>
          </a:p>
        </p:txBody>
      </p:sp>
      <p:sp>
        <p:nvSpPr>
          <p:cNvPr id="39" name="TextBox 38"/>
          <p:cNvSpPr txBox="1"/>
          <p:nvPr/>
        </p:nvSpPr>
        <p:spPr>
          <a:xfrm>
            <a:off x="4937760" y="3639311"/>
            <a:ext cx="3474720" cy="201168"/>
          </a:xfrm>
          <a:prstGeom prst="rect">
            <a:avLst/>
          </a:prstGeom>
          <a:noFill/>
        </p:spPr>
        <p:txBody>
          <a:bodyPr wrap="square">
            <a:spAutoFit/>
          </a:bodyPr>
          <a:lstStyle/>
          <a:p>
            <a:pPr algn="l"/>
            <a:r>
              <a:rPr sz="1000" b="0" i="0">
                <a:solidFill>
                  <a:srgbClr val="7A6F7E"/>
                </a:solidFill>
              </a:rPr>
              <a:t>Autonomous multi-step workflows</a:t>
            </a:r>
          </a:p>
        </p:txBody>
      </p:sp>
      <p:sp>
        <p:nvSpPr>
          <p:cNvPr id="40" name="TextBox 39"/>
          <p:cNvSpPr txBox="1"/>
          <p:nvPr/>
        </p:nvSpPr>
        <p:spPr>
          <a:xfrm>
            <a:off x="548640" y="4069080"/>
            <a:ext cx="8046720" cy="274320"/>
          </a:xfrm>
          <a:prstGeom prst="rect">
            <a:avLst/>
          </a:prstGeom>
          <a:noFill/>
        </p:spPr>
        <p:txBody>
          <a:bodyPr wrap="square">
            <a:spAutoFit/>
          </a:bodyPr>
          <a:lstStyle/>
          <a:p>
            <a:pPr algn="ctr"/>
            <a:r>
              <a:rPr sz="1000" b="0" i="0">
                <a:solidFill>
                  <a:srgbClr val="7A6F7E"/>
                </a:solidFill>
              </a:rPr>
              <a:t>Metadata-governed retrieval  ·  Full audit trail  ·  Source-grounded citations  ·  Peer-reviewed architecture</a:t>
            </a:r>
          </a:p>
        </p:txBody>
      </p:sp>
      <p:sp>
        <p:nvSpPr>
          <p:cNvPr id="41" name="Rectangle 40"/>
          <p:cNvSpPr/>
          <p:nvPr/>
        </p:nvSpPr>
        <p:spPr>
          <a:xfrm>
            <a:off x="0" y="4594860"/>
            <a:ext cx="9144000" cy="548640"/>
          </a:xfrm>
          <a:prstGeom prst="rect">
            <a:avLst/>
          </a:prstGeom>
          <a:solidFill>
            <a:srgbClr val="5C2D4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200" i="1">
                <a:solidFill>
                  <a:srgbClr val="FFFFFF"/>
                </a:solidFill>
              </a:rPr>
              <a:t>Built at Cincinnati Children’s by a physician-engineer board-certified in four specialties.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2F6"/>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228600"/>
            <a:ext cx="3657600" cy="274320"/>
          </a:xfrm>
          <a:prstGeom prst="rect">
            <a:avLst/>
          </a:prstGeom>
          <a:noFill/>
        </p:spPr>
        <p:txBody>
          <a:bodyPr wrap="none">
            <a:spAutoFit/>
          </a:bodyPr>
          <a:lstStyle/>
          <a:p>
            <a:r>
              <a:rPr sz="1100" b="1">
                <a:solidFill>
                  <a:srgbClr val="9E527C"/>
                </a:solidFill>
              </a:rPr>
              <a:t>DATA OWNERSHIP</a:t>
            </a:r>
          </a:p>
        </p:txBody>
      </p:sp>
      <p:sp>
        <p:nvSpPr>
          <p:cNvPr id="4" name="TextBox 3"/>
          <p:cNvSpPr txBox="1"/>
          <p:nvPr/>
        </p:nvSpPr>
        <p:spPr>
          <a:xfrm>
            <a:off x="548640" y="457200"/>
            <a:ext cx="8046720" cy="914400"/>
          </a:xfrm>
          <a:prstGeom prst="rect">
            <a:avLst/>
          </a:prstGeom>
          <a:noFill/>
        </p:spPr>
        <p:txBody>
          <a:bodyPr wrap="square">
            <a:spAutoFit/>
          </a:bodyPr>
          <a:lstStyle/>
          <a:p>
            <a:r>
              <a:rPr sz="3000" b="1">
                <a:solidFill>
                  <a:srgbClr val="1E1A20"/>
                </a:solidFill>
              </a:rPr>
              <a:t>Runs on infrastructure you already own</a:t>
            </a:r>
          </a:p>
        </p:txBody>
      </p:sp>
      <p:sp>
        <p:nvSpPr>
          <p:cNvPr id="5" name="TextBox 4"/>
          <p:cNvSpPr txBox="1"/>
          <p:nvPr/>
        </p:nvSpPr>
        <p:spPr>
          <a:xfrm>
            <a:off x="548640" y="1005840"/>
            <a:ext cx="8046720" cy="457200"/>
          </a:xfrm>
          <a:prstGeom prst="rect">
            <a:avLst/>
          </a:prstGeom>
          <a:noFill/>
        </p:spPr>
        <p:txBody>
          <a:bodyPr wrap="square">
            <a:spAutoFit/>
          </a:bodyPr>
          <a:lstStyle/>
          <a:p>
            <a:r>
              <a:rPr sz="1400" i="1">
                <a:solidFill>
                  <a:srgbClr val="7A6F7E"/>
                </a:solidFill>
              </a:rPr>
              <a:t>You’ve already paid for Azure, M365, and Epic. We help you activate what you own.</a:t>
            </a:r>
          </a:p>
        </p:txBody>
      </p:sp>
      <p:sp>
        <p:nvSpPr>
          <p:cNvPr id="6" name="TextBox 5"/>
          <p:cNvSpPr txBox="1"/>
          <p:nvPr/>
        </p:nvSpPr>
        <p:spPr>
          <a:xfrm>
            <a:off x="548640" y="1417320"/>
            <a:ext cx="3840480" cy="274320"/>
          </a:xfrm>
          <a:prstGeom prst="rect">
            <a:avLst/>
          </a:prstGeom>
          <a:noFill/>
        </p:spPr>
        <p:txBody>
          <a:bodyPr wrap="square">
            <a:spAutoFit/>
          </a:bodyPr>
          <a:lstStyle/>
          <a:p>
            <a:pPr algn="l"/>
            <a:r>
              <a:rPr sz="1100" b="1" i="0">
                <a:solidFill>
                  <a:srgbClr val="7A6F7E"/>
                </a:solidFill>
              </a:rPr>
              <a:t>TYPICAL AI VENDOR</a:t>
            </a:r>
          </a:p>
        </p:txBody>
      </p:sp>
      <p:sp>
        <p:nvSpPr>
          <p:cNvPr id="7" name="Rectangle 6"/>
          <p:cNvSpPr/>
          <p:nvPr/>
        </p:nvSpPr>
        <p:spPr>
          <a:xfrm>
            <a:off x="548640" y="1691640"/>
            <a:ext cx="3840480" cy="210312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1828800"/>
            <a:ext cx="3474720" cy="274320"/>
          </a:xfrm>
          <a:prstGeom prst="rect">
            <a:avLst/>
          </a:prstGeom>
          <a:noFill/>
        </p:spPr>
        <p:txBody>
          <a:bodyPr wrap="square">
            <a:spAutoFit/>
          </a:bodyPr>
          <a:lstStyle/>
          <a:p>
            <a:pPr algn="l"/>
            <a:r>
              <a:rPr sz="1200" b="0" i="0">
                <a:solidFill>
                  <a:srgbClr val="5A4F5E"/>
                </a:solidFill>
              </a:rPr>
              <a:t>⚠  New BAAs required for every vendor</a:t>
            </a:r>
          </a:p>
        </p:txBody>
      </p:sp>
      <p:sp>
        <p:nvSpPr>
          <p:cNvPr id="9" name="TextBox 8"/>
          <p:cNvSpPr txBox="1"/>
          <p:nvPr/>
        </p:nvSpPr>
        <p:spPr>
          <a:xfrm>
            <a:off x="731520" y="2167128"/>
            <a:ext cx="3474720" cy="274320"/>
          </a:xfrm>
          <a:prstGeom prst="rect">
            <a:avLst/>
          </a:prstGeom>
          <a:noFill/>
        </p:spPr>
        <p:txBody>
          <a:bodyPr wrap="square">
            <a:spAutoFit/>
          </a:bodyPr>
          <a:lstStyle/>
          <a:p>
            <a:pPr algn="l"/>
            <a:r>
              <a:rPr sz="1200" b="0" i="0">
                <a:solidFill>
                  <a:srgbClr val="5A4F5E"/>
                </a:solidFill>
              </a:rPr>
              <a:t>⚠  Vendor controls your data</a:t>
            </a:r>
          </a:p>
        </p:txBody>
      </p:sp>
      <p:sp>
        <p:nvSpPr>
          <p:cNvPr id="10" name="TextBox 9"/>
          <p:cNvSpPr txBox="1"/>
          <p:nvPr/>
        </p:nvSpPr>
        <p:spPr>
          <a:xfrm>
            <a:off x="731520" y="2505456"/>
            <a:ext cx="3474720" cy="274320"/>
          </a:xfrm>
          <a:prstGeom prst="rect">
            <a:avLst/>
          </a:prstGeom>
          <a:noFill/>
        </p:spPr>
        <p:txBody>
          <a:bodyPr wrap="square">
            <a:spAutoFit/>
          </a:bodyPr>
          <a:lstStyle/>
          <a:p>
            <a:pPr algn="l"/>
            <a:r>
              <a:rPr sz="1200" b="0" i="0">
                <a:solidFill>
                  <a:srgbClr val="5A4F5E"/>
                </a:solidFill>
              </a:rPr>
              <a:t>⚠  Pay twice for your Azure stack</a:t>
            </a:r>
          </a:p>
        </p:txBody>
      </p:sp>
      <p:sp>
        <p:nvSpPr>
          <p:cNvPr id="11" name="TextBox 10"/>
          <p:cNvSpPr txBox="1"/>
          <p:nvPr/>
        </p:nvSpPr>
        <p:spPr>
          <a:xfrm>
            <a:off x="731520" y="2843784"/>
            <a:ext cx="3474720" cy="274320"/>
          </a:xfrm>
          <a:prstGeom prst="rect">
            <a:avLst/>
          </a:prstGeom>
          <a:noFill/>
        </p:spPr>
        <p:txBody>
          <a:bodyPr wrap="square">
            <a:spAutoFit/>
          </a:bodyPr>
          <a:lstStyle/>
          <a:p>
            <a:pPr algn="l"/>
            <a:r>
              <a:rPr sz="1200" b="0" i="0">
                <a:solidFill>
                  <a:srgbClr val="5A4F5E"/>
                </a:solidFill>
              </a:rPr>
              <a:t>⚠  Another platform to evaluate &amp; secure</a:t>
            </a:r>
          </a:p>
        </p:txBody>
      </p:sp>
      <p:sp>
        <p:nvSpPr>
          <p:cNvPr id="12" name="TextBox 11"/>
          <p:cNvSpPr txBox="1"/>
          <p:nvPr/>
        </p:nvSpPr>
        <p:spPr>
          <a:xfrm>
            <a:off x="731520" y="3182112"/>
            <a:ext cx="3474720" cy="274320"/>
          </a:xfrm>
          <a:prstGeom prst="rect">
            <a:avLst/>
          </a:prstGeom>
          <a:noFill/>
        </p:spPr>
        <p:txBody>
          <a:bodyPr wrap="square">
            <a:spAutoFit/>
          </a:bodyPr>
          <a:lstStyle/>
          <a:p>
            <a:pPr algn="l"/>
            <a:r>
              <a:rPr sz="1200" b="0" i="0">
                <a:solidFill>
                  <a:srgbClr val="5A4F5E"/>
                </a:solidFill>
              </a:rPr>
              <a:t>⚠  Your IT manages someone else’s infra</a:t>
            </a:r>
          </a:p>
        </p:txBody>
      </p:sp>
      <p:sp>
        <p:nvSpPr>
          <p:cNvPr id="13" name="TextBox 12"/>
          <p:cNvSpPr txBox="1"/>
          <p:nvPr/>
        </p:nvSpPr>
        <p:spPr>
          <a:xfrm>
            <a:off x="4754880" y="1417320"/>
            <a:ext cx="3840480" cy="274320"/>
          </a:xfrm>
          <a:prstGeom prst="rect">
            <a:avLst/>
          </a:prstGeom>
          <a:noFill/>
        </p:spPr>
        <p:txBody>
          <a:bodyPr wrap="square">
            <a:spAutoFit/>
          </a:bodyPr>
          <a:lstStyle/>
          <a:p>
            <a:pPr algn="l"/>
            <a:r>
              <a:rPr sz="1100" b="1" i="0">
                <a:solidFill>
                  <a:srgbClr val="93A84A"/>
                </a:solidFill>
              </a:rPr>
              <a:t>CLINCLAW MODEL</a:t>
            </a:r>
          </a:p>
        </p:txBody>
      </p:sp>
      <p:sp>
        <p:nvSpPr>
          <p:cNvPr id="14" name="Rectangle 13"/>
          <p:cNvSpPr/>
          <p:nvPr/>
        </p:nvSpPr>
        <p:spPr>
          <a:xfrm>
            <a:off x="4754880" y="1691640"/>
            <a:ext cx="3840480" cy="2103120"/>
          </a:xfrm>
          <a:prstGeom prst="rect">
            <a:avLst/>
          </a:prstGeom>
          <a:solidFill>
            <a:srgbClr val="FFFFFF"/>
          </a:solidFill>
          <a:ln w="12700">
            <a:solidFill>
              <a:srgbClr val="93A84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892040" y="1828800"/>
            <a:ext cx="228600" cy="274320"/>
          </a:xfrm>
          <a:prstGeom prst="rect">
            <a:avLst/>
          </a:prstGeom>
          <a:noFill/>
        </p:spPr>
        <p:txBody>
          <a:bodyPr wrap="square">
            <a:spAutoFit/>
          </a:bodyPr>
          <a:lstStyle/>
          <a:p>
            <a:pPr algn="l"/>
            <a:r>
              <a:rPr sz="1400" b="1" i="0">
                <a:solidFill>
                  <a:srgbClr val="93A84A"/>
                </a:solidFill>
              </a:rPr>
              <a:t>✓</a:t>
            </a:r>
          </a:p>
        </p:txBody>
      </p:sp>
      <p:sp>
        <p:nvSpPr>
          <p:cNvPr id="16" name="TextBox 15"/>
          <p:cNvSpPr txBox="1"/>
          <p:nvPr/>
        </p:nvSpPr>
        <p:spPr>
          <a:xfrm>
            <a:off x="5120640" y="1837943"/>
            <a:ext cx="3291840" cy="274320"/>
          </a:xfrm>
          <a:prstGeom prst="rect">
            <a:avLst/>
          </a:prstGeom>
          <a:noFill/>
        </p:spPr>
        <p:txBody>
          <a:bodyPr wrap="square">
            <a:spAutoFit/>
          </a:bodyPr>
          <a:lstStyle/>
          <a:p>
            <a:pPr algn="l"/>
            <a:r>
              <a:rPr sz="1200" b="0" i="0">
                <a:solidFill>
                  <a:srgbClr val="1E1A20"/>
                </a:solidFill>
              </a:rPr>
              <a:t>Data stays in your Azure tenant</a:t>
            </a:r>
          </a:p>
        </p:txBody>
      </p:sp>
      <p:sp>
        <p:nvSpPr>
          <p:cNvPr id="17" name="TextBox 16"/>
          <p:cNvSpPr txBox="1"/>
          <p:nvPr/>
        </p:nvSpPr>
        <p:spPr>
          <a:xfrm>
            <a:off x="4892040" y="2167128"/>
            <a:ext cx="228600" cy="274320"/>
          </a:xfrm>
          <a:prstGeom prst="rect">
            <a:avLst/>
          </a:prstGeom>
          <a:noFill/>
        </p:spPr>
        <p:txBody>
          <a:bodyPr wrap="square">
            <a:spAutoFit/>
          </a:bodyPr>
          <a:lstStyle/>
          <a:p>
            <a:pPr algn="l"/>
            <a:r>
              <a:rPr sz="1400" b="1" i="0">
                <a:solidFill>
                  <a:srgbClr val="93A84A"/>
                </a:solidFill>
              </a:rPr>
              <a:t>✓</a:t>
            </a:r>
          </a:p>
        </p:txBody>
      </p:sp>
      <p:sp>
        <p:nvSpPr>
          <p:cNvPr id="18" name="TextBox 17"/>
          <p:cNvSpPr txBox="1"/>
          <p:nvPr/>
        </p:nvSpPr>
        <p:spPr>
          <a:xfrm>
            <a:off x="5120640" y="2176272"/>
            <a:ext cx="3291840" cy="274320"/>
          </a:xfrm>
          <a:prstGeom prst="rect">
            <a:avLst/>
          </a:prstGeom>
          <a:noFill/>
        </p:spPr>
        <p:txBody>
          <a:bodyPr wrap="square">
            <a:spAutoFit/>
          </a:bodyPr>
          <a:lstStyle/>
          <a:p>
            <a:pPr algn="l"/>
            <a:r>
              <a:rPr sz="1200" b="0" i="0">
                <a:solidFill>
                  <a:srgbClr val="1E1A20"/>
                </a:solidFill>
              </a:rPr>
              <a:t>Uses your existing Epic &amp; M365 licenses</a:t>
            </a:r>
          </a:p>
        </p:txBody>
      </p:sp>
      <p:sp>
        <p:nvSpPr>
          <p:cNvPr id="19" name="TextBox 18"/>
          <p:cNvSpPr txBox="1"/>
          <p:nvPr/>
        </p:nvSpPr>
        <p:spPr>
          <a:xfrm>
            <a:off x="4892040" y="2505456"/>
            <a:ext cx="228600" cy="274320"/>
          </a:xfrm>
          <a:prstGeom prst="rect">
            <a:avLst/>
          </a:prstGeom>
          <a:noFill/>
        </p:spPr>
        <p:txBody>
          <a:bodyPr wrap="square">
            <a:spAutoFit/>
          </a:bodyPr>
          <a:lstStyle/>
          <a:p>
            <a:pPr algn="l"/>
            <a:r>
              <a:rPr sz="1400" b="1" i="0">
                <a:solidFill>
                  <a:srgbClr val="93A84A"/>
                </a:solidFill>
              </a:rPr>
              <a:t>✓</a:t>
            </a:r>
          </a:p>
        </p:txBody>
      </p:sp>
      <p:sp>
        <p:nvSpPr>
          <p:cNvPr id="20" name="TextBox 19"/>
          <p:cNvSpPr txBox="1"/>
          <p:nvPr/>
        </p:nvSpPr>
        <p:spPr>
          <a:xfrm>
            <a:off x="5120640" y="2514600"/>
            <a:ext cx="3291840" cy="274320"/>
          </a:xfrm>
          <a:prstGeom prst="rect">
            <a:avLst/>
          </a:prstGeom>
          <a:noFill/>
        </p:spPr>
        <p:txBody>
          <a:bodyPr wrap="square">
            <a:spAutoFit/>
          </a:bodyPr>
          <a:lstStyle/>
          <a:p>
            <a:pPr algn="l"/>
            <a:r>
              <a:rPr sz="1200" b="0" i="0">
                <a:solidFill>
                  <a:srgbClr val="1E1A20"/>
                </a:solidFill>
              </a:rPr>
              <a:t>One stack, not two</a:t>
            </a:r>
          </a:p>
        </p:txBody>
      </p:sp>
      <p:sp>
        <p:nvSpPr>
          <p:cNvPr id="21" name="TextBox 20"/>
          <p:cNvSpPr txBox="1"/>
          <p:nvPr/>
        </p:nvSpPr>
        <p:spPr>
          <a:xfrm>
            <a:off x="4892040" y="2843784"/>
            <a:ext cx="228600" cy="274320"/>
          </a:xfrm>
          <a:prstGeom prst="rect">
            <a:avLst/>
          </a:prstGeom>
          <a:noFill/>
        </p:spPr>
        <p:txBody>
          <a:bodyPr wrap="square">
            <a:spAutoFit/>
          </a:bodyPr>
          <a:lstStyle/>
          <a:p>
            <a:pPr algn="l"/>
            <a:r>
              <a:rPr sz="1400" b="1" i="0">
                <a:solidFill>
                  <a:srgbClr val="93A84A"/>
                </a:solidFill>
              </a:rPr>
              <a:t>✓</a:t>
            </a:r>
          </a:p>
        </p:txBody>
      </p:sp>
      <p:sp>
        <p:nvSpPr>
          <p:cNvPr id="22" name="TextBox 21"/>
          <p:cNvSpPr txBox="1"/>
          <p:nvPr/>
        </p:nvSpPr>
        <p:spPr>
          <a:xfrm>
            <a:off x="5120640" y="2852928"/>
            <a:ext cx="3291840" cy="274320"/>
          </a:xfrm>
          <a:prstGeom prst="rect">
            <a:avLst/>
          </a:prstGeom>
          <a:noFill/>
        </p:spPr>
        <p:txBody>
          <a:bodyPr wrap="square">
            <a:spAutoFit/>
          </a:bodyPr>
          <a:lstStyle/>
          <a:p>
            <a:pPr algn="l"/>
            <a:r>
              <a:rPr sz="1200" b="0" i="0">
                <a:solidFill>
                  <a:srgbClr val="1E1A20"/>
                </a:solidFill>
              </a:rPr>
              <a:t>Your IT provisions the host — we ship images</a:t>
            </a:r>
          </a:p>
        </p:txBody>
      </p:sp>
      <p:sp>
        <p:nvSpPr>
          <p:cNvPr id="23" name="TextBox 22"/>
          <p:cNvSpPr txBox="1"/>
          <p:nvPr/>
        </p:nvSpPr>
        <p:spPr>
          <a:xfrm>
            <a:off x="4892040" y="3182112"/>
            <a:ext cx="228600" cy="274320"/>
          </a:xfrm>
          <a:prstGeom prst="rect">
            <a:avLst/>
          </a:prstGeom>
          <a:noFill/>
        </p:spPr>
        <p:txBody>
          <a:bodyPr wrap="square">
            <a:spAutoFit/>
          </a:bodyPr>
          <a:lstStyle/>
          <a:p>
            <a:pPr algn="l"/>
            <a:r>
              <a:rPr sz="1400" b="1" i="0">
                <a:solidFill>
                  <a:srgbClr val="93A84A"/>
                </a:solidFill>
              </a:rPr>
              <a:t>✓</a:t>
            </a:r>
          </a:p>
        </p:txBody>
      </p:sp>
      <p:sp>
        <p:nvSpPr>
          <p:cNvPr id="24" name="TextBox 23"/>
          <p:cNvSpPr txBox="1"/>
          <p:nvPr/>
        </p:nvSpPr>
        <p:spPr>
          <a:xfrm>
            <a:off x="5120640" y="3191256"/>
            <a:ext cx="3291840" cy="274320"/>
          </a:xfrm>
          <a:prstGeom prst="rect">
            <a:avLst/>
          </a:prstGeom>
          <a:noFill/>
        </p:spPr>
        <p:txBody>
          <a:bodyPr wrap="square">
            <a:spAutoFit/>
          </a:bodyPr>
          <a:lstStyle/>
          <a:p>
            <a:pPr algn="l"/>
            <a:r>
              <a:rPr sz="1200" b="0" i="0">
                <a:solidFill>
                  <a:srgbClr val="1E1A20"/>
                </a:solidFill>
              </a:rPr>
              <a:t>Zero internet required after deploy</a:t>
            </a:r>
          </a:p>
        </p:txBody>
      </p:sp>
      <p:sp>
        <p:nvSpPr>
          <p:cNvPr id="25" name="TextBox 24"/>
          <p:cNvSpPr txBox="1"/>
          <p:nvPr/>
        </p:nvSpPr>
        <p:spPr>
          <a:xfrm>
            <a:off x="548640" y="3977639"/>
            <a:ext cx="8046720" cy="365760"/>
          </a:xfrm>
          <a:prstGeom prst="rect">
            <a:avLst/>
          </a:prstGeom>
          <a:noFill/>
        </p:spPr>
        <p:txBody>
          <a:bodyPr wrap="square">
            <a:spAutoFit/>
          </a:bodyPr>
          <a:lstStyle/>
          <a:p>
            <a:pPr algn="l"/>
            <a:r>
              <a:rPr sz="1200" b="0" i="1">
                <a:solidFill>
                  <a:srgbClr val="7A6F7E"/>
                </a:solidFill>
              </a:rPr>
              <a:t>No new vendor cloud. No new BAAs. No duplicate infrastructure.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2F6"/>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228600"/>
            <a:ext cx="3657600" cy="274320"/>
          </a:xfrm>
          <a:prstGeom prst="rect">
            <a:avLst/>
          </a:prstGeom>
          <a:noFill/>
        </p:spPr>
        <p:txBody>
          <a:bodyPr wrap="none">
            <a:spAutoFit/>
          </a:bodyPr>
          <a:lstStyle/>
          <a:p>
            <a:r>
              <a:rPr sz="1100" b="1">
                <a:solidFill>
                  <a:srgbClr val="9E527C"/>
                </a:solidFill>
              </a:rPr>
              <a:t>THE STRATEGIC ARGUMENT</a:t>
            </a:r>
          </a:p>
        </p:txBody>
      </p:sp>
      <p:sp>
        <p:nvSpPr>
          <p:cNvPr id="4" name="TextBox 3"/>
          <p:cNvSpPr txBox="1"/>
          <p:nvPr/>
        </p:nvSpPr>
        <p:spPr>
          <a:xfrm>
            <a:off x="548640" y="457200"/>
            <a:ext cx="8046720" cy="914400"/>
          </a:xfrm>
          <a:prstGeom prst="rect">
            <a:avLst/>
          </a:prstGeom>
          <a:noFill/>
        </p:spPr>
        <p:txBody>
          <a:bodyPr wrap="square">
            <a:spAutoFit/>
          </a:bodyPr>
          <a:lstStyle/>
          <a:p>
            <a:r>
              <a:rPr sz="2600" b="1">
                <a:solidFill>
                  <a:srgbClr val="1E1A20"/>
                </a:solidFill>
              </a:rPr>
              <a:t>The institutions with clinical expertise should
shape the intelligence layer</a:t>
            </a:r>
          </a:p>
        </p:txBody>
      </p:sp>
      <p:sp>
        <p:nvSpPr>
          <p:cNvPr id="5" name="Rectangle 4"/>
          <p:cNvSpPr/>
          <p:nvPr/>
        </p:nvSpPr>
        <p:spPr>
          <a:xfrm>
            <a:off x="548640" y="1371600"/>
            <a:ext cx="2560320" cy="210312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548640" y="1371600"/>
            <a:ext cx="54864" cy="2103120"/>
          </a:xfrm>
          <a:prstGeom prst="rect">
            <a:avLst/>
          </a:prstGeom>
          <a:solidFill>
            <a:srgbClr val="3E3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31520" y="1481328"/>
            <a:ext cx="2240279" cy="502920"/>
          </a:xfrm>
          <a:prstGeom prst="rect">
            <a:avLst/>
          </a:prstGeom>
          <a:noFill/>
        </p:spPr>
        <p:txBody>
          <a:bodyPr wrap="square">
            <a:spAutoFit/>
          </a:bodyPr>
          <a:lstStyle/>
          <a:p>
            <a:pPr algn="l"/>
            <a:r>
              <a:rPr sz="1300" b="1" i="0">
                <a:solidFill>
                  <a:srgbClr val="1E1A20"/>
                </a:solidFill>
              </a:rPr>
              <a:t>Big tech will always
be horizontal</a:t>
            </a:r>
          </a:p>
        </p:txBody>
      </p:sp>
      <p:sp>
        <p:nvSpPr>
          <p:cNvPr id="8" name="TextBox 7"/>
          <p:cNvSpPr txBox="1"/>
          <p:nvPr/>
        </p:nvSpPr>
        <p:spPr>
          <a:xfrm>
            <a:off x="731520" y="2057400"/>
            <a:ext cx="2240279" cy="1280160"/>
          </a:xfrm>
          <a:prstGeom prst="rect">
            <a:avLst/>
          </a:prstGeom>
          <a:noFill/>
        </p:spPr>
        <p:txBody>
          <a:bodyPr wrap="square">
            <a:spAutoFit/>
          </a:bodyPr>
          <a:lstStyle/>
          <a:p>
            <a:pPr algn="l"/>
            <a:r>
              <a:rPr sz="1000" b="0" i="0">
                <a:solidFill>
                  <a:srgbClr val="7A6F7E"/>
                </a:solidFill>
              </a:rPr>
              <a:t>Microsoft and Google optimize for every industry. They’ll never build the clinical governance, FHIR integrations, or metadata policies that healthcare requires.</a:t>
            </a:r>
          </a:p>
        </p:txBody>
      </p:sp>
      <p:sp>
        <p:nvSpPr>
          <p:cNvPr id="9" name="Rectangle 8"/>
          <p:cNvSpPr/>
          <p:nvPr/>
        </p:nvSpPr>
        <p:spPr>
          <a:xfrm>
            <a:off x="3291840" y="1371600"/>
            <a:ext cx="2560320" cy="210312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3291840" y="1371600"/>
            <a:ext cx="54864" cy="2103120"/>
          </a:xfrm>
          <a:prstGeom prst="rect">
            <a:avLst/>
          </a:prstGeom>
          <a:solidFill>
            <a:srgbClr val="3E3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474720" y="1481328"/>
            <a:ext cx="2240279" cy="502920"/>
          </a:xfrm>
          <a:prstGeom prst="rect">
            <a:avLst/>
          </a:prstGeom>
          <a:noFill/>
        </p:spPr>
        <p:txBody>
          <a:bodyPr wrap="square">
            <a:spAutoFit/>
          </a:bodyPr>
          <a:lstStyle/>
          <a:p>
            <a:pPr algn="l"/>
            <a:r>
              <a:rPr sz="1300" b="1" i="0">
                <a:solidFill>
                  <a:srgbClr val="1E1A20"/>
                </a:solidFill>
              </a:rPr>
              <a:t>EHR vendors will always
be closed</a:t>
            </a:r>
          </a:p>
        </p:txBody>
      </p:sp>
      <p:sp>
        <p:nvSpPr>
          <p:cNvPr id="12" name="TextBox 11"/>
          <p:cNvSpPr txBox="1"/>
          <p:nvPr/>
        </p:nvSpPr>
        <p:spPr>
          <a:xfrm>
            <a:off x="3474720" y="2057400"/>
            <a:ext cx="2240279" cy="1280160"/>
          </a:xfrm>
          <a:prstGeom prst="rect">
            <a:avLst/>
          </a:prstGeom>
          <a:noFill/>
        </p:spPr>
        <p:txBody>
          <a:bodyPr wrap="square">
            <a:spAutoFit/>
          </a:bodyPr>
          <a:lstStyle/>
          <a:p>
            <a:pPr algn="l"/>
            <a:r>
              <a:rPr sz="1000" b="0" i="0">
                <a:solidFill>
                  <a:srgbClr val="7A6F7E"/>
                </a:solidFill>
              </a:rPr>
              <a:t>Epic’s business model depends on keeping you inside their ecosystem. They won’t build first-class integrations with the rest of your stack.</a:t>
            </a:r>
          </a:p>
        </p:txBody>
      </p:sp>
      <p:sp>
        <p:nvSpPr>
          <p:cNvPr id="13" name="Rectangle 12"/>
          <p:cNvSpPr/>
          <p:nvPr/>
        </p:nvSpPr>
        <p:spPr>
          <a:xfrm>
            <a:off x="6035040" y="1371600"/>
            <a:ext cx="2560320" cy="210312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035040" y="1371600"/>
            <a:ext cx="54864" cy="2103120"/>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217920" y="1481328"/>
            <a:ext cx="2240279" cy="502920"/>
          </a:xfrm>
          <a:prstGeom prst="rect">
            <a:avLst/>
          </a:prstGeom>
          <a:noFill/>
        </p:spPr>
        <p:txBody>
          <a:bodyPr wrap="square">
            <a:spAutoFit/>
          </a:bodyPr>
          <a:lstStyle/>
          <a:p>
            <a:pPr algn="l"/>
            <a:r>
              <a:rPr sz="1300" b="1" i="0">
                <a:solidFill>
                  <a:srgbClr val="1E1A20"/>
                </a:solidFill>
              </a:rPr>
              <a:t>Health systems can do
what neither can</a:t>
            </a:r>
          </a:p>
        </p:txBody>
      </p:sp>
      <p:sp>
        <p:nvSpPr>
          <p:cNvPr id="16" name="TextBox 15"/>
          <p:cNvSpPr txBox="1"/>
          <p:nvPr/>
        </p:nvSpPr>
        <p:spPr>
          <a:xfrm>
            <a:off x="6217920" y="2057400"/>
            <a:ext cx="2240279" cy="1280160"/>
          </a:xfrm>
          <a:prstGeom prst="rect">
            <a:avLst/>
          </a:prstGeom>
          <a:noFill/>
        </p:spPr>
        <p:txBody>
          <a:bodyPr wrap="square">
            <a:spAutoFit/>
          </a:bodyPr>
          <a:lstStyle/>
          <a:p>
            <a:pPr algn="l"/>
            <a:r>
              <a:rPr sz="1000" b="0" i="0">
                <a:solidFill>
                  <a:srgbClr val="7A6F7E"/>
                </a:solidFill>
              </a:rPr>
              <a:t>You have the clinical expertise, the infrastructure ownership, and the patient trust. The ones that move first don’t just adopt the standard — they set it.</a:t>
            </a:r>
          </a:p>
        </p:txBody>
      </p:sp>
      <p:sp>
        <p:nvSpPr>
          <p:cNvPr id="17" name="TextBox 16"/>
          <p:cNvSpPr txBox="1"/>
          <p:nvPr/>
        </p:nvSpPr>
        <p:spPr>
          <a:xfrm>
            <a:off x="548640" y="3703320"/>
            <a:ext cx="8046720" cy="365760"/>
          </a:xfrm>
          <a:prstGeom prst="rect">
            <a:avLst/>
          </a:prstGeom>
          <a:noFill/>
        </p:spPr>
        <p:txBody>
          <a:bodyPr wrap="square">
            <a:spAutoFit/>
          </a:bodyPr>
          <a:lstStyle/>
          <a:p>
            <a:pPr algn="l"/>
            <a:r>
              <a:rPr sz="1200" b="0" i="1">
                <a:solidFill>
                  <a:srgbClr val="1E1A20"/>
                </a:solidFill>
              </a:rPr>
              <a:t>The health systems that help build this early will have a structural advantage that compounds over time.</a:t>
            </a:r>
          </a:p>
        </p:txBody>
      </p:sp>
      <p:sp>
        <p:nvSpPr>
          <p:cNvPr id="18" name="Rectangle 17"/>
          <p:cNvSpPr/>
          <p:nvPr/>
        </p:nvSpPr>
        <p:spPr>
          <a:xfrm>
            <a:off x="0" y="4594860"/>
            <a:ext cx="9144000" cy="548640"/>
          </a:xfrm>
          <a:prstGeom prst="rect">
            <a:avLst/>
          </a:prstGeom>
          <a:solidFill>
            <a:srgbClr val="5C2D4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200" i="1">
                <a:solidFill>
                  <a:srgbClr val="FFFFFF"/>
                </a:solidFill>
              </a:rPr>
              <a:t>This is the kind of strategic advantage that compounds — the earlier you move, the more you shape.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2F6"/>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228600"/>
            <a:ext cx="3657600" cy="274320"/>
          </a:xfrm>
          <a:prstGeom prst="rect">
            <a:avLst/>
          </a:prstGeom>
          <a:noFill/>
        </p:spPr>
        <p:txBody>
          <a:bodyPr wrap="none">
            <a:spAutoFit/>
          </a:bodyPr>
          <a:lstStyle/>
          <a:p>
            <a:r>
              <a:rPr sz="1100" b="1">
                <a:solidFill>
                  <a:srgbClr val="9E527C"/>
                </a:solidFill>
              </a:rPr>
              <a:t>NEXT STEP</a:t>
            </a:r>
          </a:p>
        </p:txBody>
      </p:sp>
      <p:sp>
        <p:nvSpPr>
          <p:cNvPr id="4" name="TextBox 3"/>
          <p:cNvSpPr txBox="1"/>
          <p:nvPr/>
        </p:nvSpPr>
        <p:spPr>
          <a:xfrm>
            <a:off x="548640" y="457200"/>
            <a:ext cx="8046720" cy="914400"/>
          </a:xfrm>
          <a:prstGeom prst="rect">
            <a:avLst/>
          </a:prstGeom>
          <a:noFill/>
        </p:spPr>
        <p:txBody>
          <a:bodyPr wrap="square">
            <a:spAutoFit/>
          </a:bodyPr>
          <a:lstStyle/>
          <a:p>
            <a:r>
              <a:rPr sz="3000" b="1">
                <a:solidFill>
                  <a:srgbClr val="1E1A20"/>
                </a:solidFill>
              </a:rPr>
              <a:t>Low-risk deployment. High-value discovery.</a:t>
            </a:r>
          </a:p>
        </p:txBody>
      </p:sp>
      <p:sp>
        <p:nvSpPr>
          <p:cNvPr id="5" name="TextBox 4"/>
          <p:cNvSpPr txBox="1"/>
          <p:nvPr/>
        </p:nvSpPr>
        <p:spPr>
          <a:xfrm>
            <a:off x="548640" y="1005840"/>
            <a:ext cx="8046720" cy="457200"/>
          </a:xfrm>
          <a:prstGeom prst="rect">
            <a:avLst/>
          </a:prstGeom>
          <a:noFill/>
        </p:spPr>
        <p:txBody>
          <a:bodyPr wrap="square">
            <a:spAutoFit/>
          </a:bodyPr>
          <a:lstStyle/>
          <a:p>
            <a:r>
              <a:rPr sz="1400" i="1">
                <a:solidFill>
                  <a:srgbClr val="7A6F7E"/>
                </a:solidFill>
              </a:rPr>
              <a:t>Start with one department. Let your users fall in love with it.</a:t>
            </a:r>
          </a:p>
        </p:txBody>
      </p:sp>
      <p:sp>
        <p:nvSpPr>
          <p:cNvPr id="6" name="Rectangle 5"/>
          <p:cNvSpPr/>
          <p:nvPr/>
        </p:nvSpPr>
        <p:spPr>
          <a:xfrm>
            <a:off x="548640" y="1417320"/>
            <a:ext cx="3840480" cy="210312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48640" y="1417320"/>
            <a:ext cx="54864" cy="2103120"/>
          </a:xfrm>
          <a:prstGeom prst="rect">
            <a:avLst/>
          </a:prstGeom>
          <a:solidFill>
            <a:srgbClr val="93A8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1508760"/>
            <a:ext cx="3474720" cy="274320"/>
          </a:xfrm>
          <a:prstGeom prst="rect">
            <a:avLst/>
          </a:prstGeom>
          <a:noFill/>
        </p:spPr>
        <p:txBody>
          <a:bodyPr wrap="square">
            <a:spAutoFit/>
          </a:bodyPr>
          <a:lstStyle/>
          <a:p>
            <a:pPr algn="l"/>
            <a:r>
              <a:rPr sz="1400" b="1" i="0">
                <a:solidFill>
                  <a:srgbClr val="93A84A"/>
                </a:solidFill>
              </a:rPr>
              <a:t>What Deployment Looks Like</a:t>
            </a:r>
          </a:p>
        </p:txBody>
      </p:sp>
      <p:sp>
        <p:nvSpPr>
          <p:cNvPr id="9" name="TextBox 8"/>
          <p:cNvSpPr txBox="1"/>
          <p:nvPr/>
        </p:nvSpPr>
        <p:spPr>
          <a:xfrm>
            <a:off x="731520" y="1856232"/>
            <a:ext cx="3474720" cy="228600"/>
          </a:xfrm>
          <a:prstGeom prst="rect">
            <a:avLst/>
          </a:prstGeom>
          <a:noFill/>
        </p:spPr>
        <p:txBody>
          <a:bodyPr wrap="square">
            <a:spAutoFit/>
          </a:bodyPr>
          <a:lstStyle/>
          <a:p>
            <a:pPr algn="l"/>
            <a:r>
              <a:rPr sz="1100" b="0" i="0">
                <a:solidFill>
                  <a:srgbClr val="1E1A20"/>
                </a:solidFill>
              </a:rPr>
              <a:t>•  5–20 users in one department</a:t>
            </a:r>
          </a:p>
        </p:txBody>
      </p:sp>
      <p:sp>
        <p:nvSpPr>
          <p:cNvPr id="10" name="TextBox 9"/>
          <p:cNvSpPr txBox="1"/>
          <p:nvPr/>
        </p:nvSpPr>
        <p:spPr>
          <a:xfrm>
            <a:off x="731520" y="2148840"/>
            <a:ext cx="3474720" cy="228600"/>
          </a:xfrm>
          <a:prstGeom prst="rect">
            <a:avLst/>
          </a:prstGeom>
          <a:noFill/>
        </p:spPr>
        <p:txBody>
          <a:bodyPr wrap="square">
            <a:spAutoFit/>
          </a:bodyPr>
          <a:lstStyle/>
          <a:p>
            <a:pPr algn="l"/>
            <a:r>
              <a:rPr sz="1100" b="0" i="0">
                <a:solidFill>
                  <a:srgbClr val="1E1A20"/>
                </a:solidFill>
              </a:rPr>
              <a:t>•  90-day structured pilot</a:t>
            </a:r>
          </a:p>
        </p:txBody>
      </p:sp>
      <p:sp>
        <p:nvSpPr>
          <p:cNvPr id="11" name="TextBox 10"/>
          <p:cNvSpPr txBox="1"/>
          <p:nvPr/>
        </p:nvSpPr>
        <p:spPr>
          <a:xfrm>
            <a:off x="731520" y="2441448"/>
            <a:ext cx="3474720" cy="228600"/>
          </a:xfrm>
          <a:prstGeom prst="rect">
            <a:avLst/>
          </a:prstGeom>
          <a:noFill/>
        </p:spPr>
        <p:txBody>
          <a:bodyPr wrap="square">
            <a:spAutoFit/>
          </a:bodyPr>
          <a:lstStyle/>
          <a:p>
            <a:pPr algn="l"/>
            <a:r>
              <a:rPr sz="1100" b="0" i="0">
                <a:solidFill>
                  <a:srgbClr val="1E1A20"/>
                </a:solidFill>
              </a:rPr>
              <a:t>•  Teams app from your tenant catalog</a:t>
            </a:r>
          </a:p>
        </p:txBody>
      </p:sp>
      <p:sp>
        <p:nvSpPr>
          <p:cNvPr id="12" name="TextBox 11"/>
          <p:cNvSpPr txBox="1"/>
          <p:nvPr/>
        </p:nvSpPr>
        <p:spPr>
          <a:xfrm>
            <a:off x="731520" y="2734056"/>
            <a:ext cx="3474720" cy="228600"/>
          </a:xfrm>
          <a:prstGeom prst="rect">
            <a:avLst/>
          </a:prstGeom>
          <a:noFill/>
        </p:spPr>
        <p:txBody>
          <a:bodyPr wrap="square">
            <a:spAutoFit/>
          </a:bodyPr>
          <a:lstStyle/>
          <a:p>
            <a:pPr algn="l"/>
            <a:r>
              <a:rPr sz="1100" b="0" i="0">
                <a:solidFill>
                  <a:srgbClr val="1E1A20"/>
                </a:solidFill>
              </a:rPr>
              <a:t>•  Docker containers on a VM you provision</a:t>
            </a:r>
          </a:p>
        </p:txBody>
      </p:sp>
      <p:sp>
        <p:nvSpPr>
          <p:cNvPr id="13" name="TextBox 12"/>
          <p:cNvSpPr txBox="1"/>
          <p:nvPr/>
        </p:nvSpPr>
        <p:spPr>
          <a:xfrm>
            <a:off x="731520" y="3026663"/>
            <a:ext cx="3474720" cy="228600"/>
          </a:xfrm>
          <a:prstGeom prst="rect">
            <a:avLst/>
          </a:prstGeom>
          <a:noFill/>
        </p:spPr>
        <p:txBody>
          <a:bodyPr wrap="square">
            <a:spAutoFit/>
          </a:bodyPr>
          <a:lstStyle/>
          <a:p>
            <a:pPr algn="l"/>
            <a:r>
              <a:rPr sz="1100" b="0" i="0">
                <a:solidFill>
                  <a:srgbClr val="1E1A20"/>
                </a:solidFill>
              </a:rPr>
              <a:t>•  We handle deployment and onboarding</a:t>
            </a:r>
          </a:p>
        </p:txBody>
      </p:sp>
      <p:sp>
        <p:nvSpPr>
          <p:cNvPr id="14" name="Rectangle 13"/>
          <p:cNvSpPr/>
          <p:nvPr/>
        </p:nvSpPr>
        <p:spPr>
          <a:xfrm>
            <a:off x="4754880" y="1417320"/>
            <a:ext cx="3840480" cy="2103120"/>
          </a:xfrm>
          <a:prstGeom prst="rect">
            <a:avLst/>
          </a:prstGeom>
          <a:solidFill>
            <a:srgbClr val="FFFFFF"/>
          </a:solidFill>
          <a:ln w="6350">
            <a:solidFill>
              <a:srgbClr val="DED8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4754880" y="1417320"/>
            <a:ext cx="54864" cy="2103120"/>
          </a:xfrm>
          <a:prstGeom prst="rect">
            <a:avLst/>
          </a:prstGeom>
          <a:solidFill>
            <a:srgbClr val="9E52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937760" y="1508760"/>
            <a:ext cx="3474720" cy="274320"/>
          </a:xfrm>
          <a:prstGeom prst="rect">
            <a:avLst/>
          </a:prstGeom>
          <a:noFill/>
        </p:spPr>
        <p:txBody>
          <a:bodyPr wrap="square">
            <a:spAutoFit/>
          </a:bodyPr>
          <a:lstStyle/>
          <a:p>
            <a:pPr algn="l"/>
            <a:r>
              <a:rPr sz="1400" b="1" i="0">
                <a:solidFill>
                  <a:srgbClr val="9E527C"/>
                </a:solidFill>
              </a:rPr>
              <a:t>What Your Health System Gets</a:t>
            </a:r>
          </a:p>
        </p:txBody>
      </p:sp>
      <p:sp>
        <p:nvSpPr>
          <p:cNvPr id="17" name="TextBox 16"/>
          <p:cNvSpPr txBox="1"/>
          <p:nvPr/>
        </p:nvSpPr>
        <p:spPr>
          <a:xfrm>
            <a:off x="4937760" y="1856232"/>
            <a:ext cx="3474720" cy="228600"/>
          </a:xfrm>
          <a:prstGeom prst="rect">
            <a:avLst/>
          </a:prstGeom>
          <a:noFill/>
        </p:spPr>
        <p:txBody>
          <a:bodyPr wrap="square">
            <a:spAutoFit/>
          </a:bodyPr>
          <a:lstStyle/>
          <a:p>
            <a:pPr algn="l"/>
            <a:r>
              <a:rPr sz="1100" b="0" i="0">
                <a:solidFill>
                  <a:srgbClr val="1E1A20"/>
                </a:solidFill>
              </a:rPr>
              <a:t>•  First-mover access to governed clinical AI</a:t>
            </a:r>
          </a:p>
        </p:txBody>
      </p:sp>
      <p:sp>
        <p:nvSpPr>
          <p:cNvPr id="18" name="TextBox 17"/>
          <p:cNvSpPr txBox="1"/>
          <p:nvPr/>
        </p:nvSpPr>
        <p:spPr>
          <a:xfrm>
            <a:off x="4937760" y="2148840"/>
            <a:ext cx="3474720" cy="228600"/>
          </a:xfrm>
          <a:prstGeom prst="rect">
            <a:avLst/>
          </a:prstGeom>
          <a:noFill/>
        </p:spPr>
        <p:txBody>
          <a:bodyPr wrap="square">
            <a:spAutoFit/>
          </a:bodyPr>
          <a:lstStyle/>
          <a:p>
            <a:pPr algn="l"/>
            <a:r>
              <a:rPr sz="1100" b="0" i="0">
                <a:solidFill>
                  <a:srgbClr val="1E1A20"/>
                </a:solidFill>
              </a:rPr>
              <a:t>•  Direct input on use cases and roadmap</a:t>
            </a:r>
          </a:p>
        </p:txBody>
      </p:sp>
      <p:sp>
        <p:nvSpPr>
          <p:cNvPr id="19" name="TextBox 18"/>
          <p:cNvSpPr txBox="1"/>
          <p:nvPr/>
        </p:nvSpPr>
        <p:spPr>
          <a:xfrm>
            <a:off x="4937760" y="2441448"/>
            <a:ext cx="3474720" cy="228600"/>
          </a:xfrm>
          <a:prstGeom prst="rect">
            <a:avLst/>
          </a:prstGeom>
          <a:noFill/>
        </p:spPr>
        <p:txBody>
          <a:bodyPr wrap="square">
            <a:spAutoFit/>
          </a:bodyPr>
          <a:lstStyle/>
          <a:p>
            <a:pPr algn="l"/>
            <a:r>
              <a:rPr sz="1100" b="0" i="0">
                <a:solidFill>
                  <a:srgbClr val="1E1A20"/>
                </a:solidFill>
              </a:rPr>
              <a:t>•  Co-validation study with CCHMC (IRB-ready)</a:t>
            </a:r>
          </a:p>
        </p:txBody>
      </p:sp>
      <p:sp>
        <p:nvSpPr>
          <p:cNvPr id="20" name="TextBox 19"/>
          <p:cNvSpPr txBox="1"/>
          <p:nvPr/>
        </p:nvSpPr>
        <p:spPr>
          <a:xfrm>
            <a:off x="4937760" y="2734056"/>
            <a:ext cx="3474720" cy="228600"/>
          </a:xfrm>
          <a:prstGeom prst="rect">
            <a:avLst/>
          </a:prstGeom>
          <a:noFill/>
        </p:spPr>
        <p:txBody>
          <a:bodyPr wrap="square">
            <a:spAutoFit/>
          </a:bodyPr>
          <a:lstStyle/>
          <a:p>
            <a:pPr algn="l"/>
            <a:r>
              <a:rPr sz="1100" b="0" i="0">
                <a:solidFill>
                  <a:srgbClr val="1E1A20"/>
                </a:solidFill>
              </a:rPr>
              <a:t>•  Published outcomes with brand-name institutions</a:t>
            </a:r>
          </a:p>
        </p:txBody>
      </p:sp>
      <p:sp>
        <p:nvSpPr>
          <p:cNvPr id="21" name="TextBox 20"/>
          <p:cNvSpPr txBox="1"/>
          <p:nvPr/>
        </p:nvSpPr>
        <p:spPr>
          <a:xfrm>
            <a:off x="4937760" y="3026663"/>
            <a:ext cx="3474720" cy="228600"/>
          </a:xfrm>
          <a:prstGeom prst="rect">
            <a:avLst/>
          </a:prstGeom>
          <a:noFill/>
        </p:spPr>
        <p:txBody>
          <a:bodyPr wrap="square">
            <a:spAutoFit/>
          </a:bodyPr>
          <a:lstStyle/>
          <a:p>
            <a:pPr algn="l"/>
            <a:r>
              <a:rPr sz="1100" b="0" i="0">
                <a:solidFill>
                  <a:srgbClr val="1E1A20"/>
                </a:solidFill>
              </a:rPr>
              <a:t>•  Option for deeper strategic engagement</a:t>
            </a:r>
          </a:p>
        </p:txBody>
      </p:sp>
      <p:sp>
        <p:nvSpPr>
          <p:cNvPr id="22" name="TextBox 21"/>
          <p:cNvSpPr txBox="1"/>
          <p:nvPr/>
        </p:nvSpPr>
        <p:spPr>
          <a:xfrm>
            <a:off x="548640" y="3749039"/>
            <a:ext cx="8046720" cy="228600"/>
          </a:xfrm>
          <a:prstGeom prst="rect">
            <a:avLst/>
          </a:prstGeom>
          <a:noFill/>
        </p:spPr>
        <p:txBody>
          <a:bodyPr wrap="square">
            <a:spAutoFit/>
          </a:bodyPr>
          <a:lstStyle/>
          <a:p>
            <a:pPr algn="ctr"/>
            <a:r>
              <a:rPr sz="1000" b="0" i="0">
                <a:solidFill>
                  <a:srgbClr val="1E1A20"/>
                </a:solidFill>
              </a:rPr>
              <a:t>Team:  Ernest V. Pedapati, MD (CTO)  ·  Craig A. Erickson, MD (CMO)  ·  David Hutten (CEO)</a:t>
            </a:r>
          </a:p>
        </p:txBody>
      </p:sp>
      <p:sp>
        <p:nvSpPr>
          <p:cNvPr id="23" name="TextBox 22"/>
          <p:cNvSpPr txBox="1"/>
          <p:nvPr/>
        </p:nvSpPr>
        <p:spPr>
          <a:xfrm>
            <a:off x="548640" y="3959352"/>
            <a:ext cx="8046720" cy="228600"/>
          </a:xfrm>
          <a:prstGeom prst="rect">
            <a:avLst/>
          </a:prstGeom>
          <a:noFill/>
        </p:spPr>
        <p:txBody>
          <a:bodyPr wrap="square">
            <a:spAutoFit/>
          </a:bodyPr>
          <a:lstStyle/>
          <a:p>
            <a:pPr algn="ctr"/>
            <a:r>
              <a:rPr sz="1000" b="0" i="0">
                <a:solidFill>
                  <a:srgbClr val="7A6F7E"/>
                </a:solidFill>
              </a:rPr>
              <a:t>www.clinclaw.com  |  contact@clinclaw.com</a:t>
            </a:r>
          </a:p>
        </p:txBody>
      </p:sp>
      <p:sp>
        <p:nvSpPr>
          <p:cNvPr id="24" name="Rectangle 23"/>
          <p:cNvSpPr/>
          <p:nvPr/>
        </p:nvSpPr>
        <p:spPr>
          <a:xfrm>
            <a:off x="0" y="4594860"/>
            <a:ext cx="9144000" cy="548640"/>
          </a:xfrm>
          <a:prstGeom prst="rect">
            <a:avLst/>
          </a:prstGeom>
          <a:solidFill>
            <a:srgbClr val="5C2D4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200" i="1">
                <a:solidFill>
                  <a:srgbClr val="FFFFFF"/>
                </a:solidFill>
              </a:rPr>
              <a:t>Cincinnati Children’s originated ClinCognition. Your health system helps prove it scales. Together, we shape the standard.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2441</Words>
  <Application>Microsoft Macintosh PowerPoint</Application>
  <PresentationFormat>On-screen Show (16:9)</PresentationFormat>
  <Paragraphs>252</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Ernest Pedapati</cp:lastModifiedBy>
  <cp:revision>4</cp:revision>
  <dcterms:created xsi:type="dcterms:W3CDTF">2013-01-27T09:14:16Z</dcterms:created>
  <dcterms:modified xsi:type="dcterms:W3CDTF">2026-03-30T08:04:22Z</dcterms:modified>
  <cp:category/>
</cp:coreProperties>
</file>